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1pPr>
    <a:lvl2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2pPr>
    <a:lvl3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3pPr>
    <a:lvl4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4pPr>
    <a:lvl5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5pPr>
    <a:lvl6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6pPr>
    <a:lvl7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7pPr>
    <a:lvl8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8pPr>
    <a:lvl9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olo e sottotitol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olo Testo"/>
          <p:cNvSpPr txBox="1"/>
          <p:nvPr>
            <p:ph type="title"/>
          </p:nvPr>
        </p:nvSpPr>
        <p:spPr>
          <a:xfrm>
            <a:off x="1257300" y="5397500"/>
            <a:ext cx="21869400" cy="5461000"/>
          </a:xfrm>
          <a:prstGeom prst="rect">
            <a:avLst/>
          </a:prstGeom>
        </p:spPr>
        <p:txBody>
          <a:bodyPr/>
          <a:lstStyle>
            <a:lvl1pPr>
              <a:defRPr spc="298" sz="14900">
                <a:solidFill>
                  <a:srgbClr val="FFFFFF"/>
                </a:solidFill>
              </a:defRPr>
            </a:lvl1pPr>
          </a:lstStyle>
          <a:p>
            <a:pPr/>
            <a:r>
              <a:t>Titolo Testo</a:t>
            </a:r>
          </a:p>
        </p:txBody>
      </p:sp>
      <p:sp>
        <p:nvSpPr>
          <p:cNvPr id="12" name="Corpo livello uno…"/>
          <p:cNvSpPr txBox="1"/>
          <p:nvPr>
            <p:ph type="body" sz="quarter" idx="1"/>
          </p:nvPr>
        </p:nvSpPr>
        <p:spPr>
          <a:xfrm>
            <a:off x="1257300" y="2895600"/>
            <a:ext cx="21869400" cy="2501900"/>
          </a:xfrm>
          <a:prstGeom prst="rect">
            <a:avLst/>
          </a:prstGeom>
        </p:spPr>
        <p:txBody>
          <a:bodyPr anchor="b"/>
          <a:lstStyle>
            <a:lvl1pPr marL="0" indent="0" algn="ctr">
              <a:spcBef>
                <a:spcPts val="0"/>
              </a:spcBef>
              <a:buSzTx/>
              <a:buNone/>
              <a:defRPr cap="all" spc="308" sz="7700">
                <a:solidFill>
                  <a:srgbClr val="FFFFFF"/>
                </a:solidFill>
                <a:latin typeface="+mn-lt"/>
                <a:ea typeface="+mn-ea"/>
                <a:cs typeface="+mn-cs"/>
                <a:sym typeface="Futura"/>
              </a:defRPr>
            </a:lvl1pPr>
            <a:lvl2pPr marL="0" indent="0" algn="ctr">
              <a:spcBef>
                <a:spcPts val="0"/>
              </a:spcBef>
              <a:buSzTx/>
              <a:buNone/>
              <a:defRPr cap="all" spc="308" sz="7700">
                <a:solidFill>
                  <a:srgbClr val="FFFFFF"/>
                </a:solidFill>
                <a:latin typeface="+mn-lt"/>
                <a:ea typeface="+mn-ea"/>
                <a:cs typeface="+mn-cs"/>
                <a:sym typeface="Futura"/>
              </a:defRPr>
            </a:lvl2pPr>
            <a:lvl3pPr marL="0" indent="0" algn="ctr">
              <a:spcBef>
                <a:spcPts val="0"/>
              </a:spcBef>
              <a:buSzTx/>
              <a:buNone/>
              <a:defRPr cap="all" spc="308" sz="7700">
                <a:solidFill>
                  <a:srgbClr val="FFFFFF"/>
                </a:solidFill>
                <a:latin typeface="+mn-lt"/>
                <a:ea typeface="+mn-ea"/>
                <a:cs typeface="+mn-cs"/>
                <a:sym typeface="Futura"/>
              </a:defRPr>
            </a:lvl3pPr>
            <a:lvl4pPr marL="0" indent="0" algn="ctr">
              <a:spcBef>
                <a:spcPts val="0"/>
              </a:spcBef>
              <a:buSzTx/>
              <a:buNone/>
              <a:defRPr cap="all" spc="308" sz="7700">
                <a:solidFill>
                  <a:srgbClr val="FFFFFF"/>
                </a:solidFill>
                <a:latin typeface="+mn-lt"/>
                <a:ea typeface="+mn-ea"/>
                <a:cs typeface="+mn-cs"/>
                <a:sym typeface="Futura"/>
              </a:defRPr>
            </a:lvl4pPr>
            <a:lvl5pPr marL="0" indent="0" algn="ctr">
              <a:spcBef>
                <a:spcPts val="0"/>
              </a:spcBef>
              <a:buSzTx/>
              <a:buNone/>
              <a:defRPr cap="all" spc="308" sz="7700">
                <a:solidFill>
                  <a:srgbClr val="FFFFFF"/>
                </a:solidFill>
                <a:latin typeface="+mn-lt"/>
                <a:ea typeface="+mn-ea"/>
                <a:cs typeface="+mn-cs"/>
                <a:sym typeface="Futura"/>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13"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unti elenco">
    <p:spTree>
      <p:nvGrpSpPr>
        <p:cNvPr id="1" name=""/>
        <p:cNvGrpSpPr/>
        <p:nvPr/>
      </p:nvGrpSpPr>
      <p:grpSpPr>
        <a:xfrm>
          <a:off x="0" y="0"/>
          <a:ext cx="0" cy="0"/>
          <a:chOff x="0" y="0"/>
          <a:chExt cx="0" cy="0"/>
        </a:xfrm>
      </p:grpSpPr>
      <p:sp>
        <p:nvSpPr>
          <p:cNvPr id="96" name="Corpo livello uno…"/>
          <p:cNvSpPr txBox="1"/>
          <p:nvPr>
            <p:ph type="body" idx="1"/>
          </p:nvPr>
        </p:nvSpPr>
        <p:spPr>
          <a:xfrm>
            <a:off x="1257300" y="1854200"/>
            <a:ext cx="21869400" cy="10502900"/>
          </a:xfrm>
          <a:prstGeom prst="rect">
            <a:avLst/>
          </a:prstGeom>
        </p:spPr>
        <p:txBody>
          <a:bodyPr anchor="ctr"/>
          <a:lstStyle/>
          <a:p>
            <a:pPr/>
            <a:r>
              <a:t>Corpo livello uno</a:t>
            </a:r>
          </a:p>
          <a:p>
            <a:pPr lvl="1"/>
            <a:r>
              <a:t>Corpo livello due</a:t>
            </a:r>
          </a:p>
          <a:p>
            <a:pPr lvl="2"/>
            <a:r>
              <a:t>Corpo livello tre</a:t>
            </a:r>
          </a:p>
          <a:p>
            <a:pPr lvl="3"/>
            <a:r>
              <a:t>Corpo livello quattro</a:t>
            </a:r>
          </a:p>
          <a:p>
            <a:pPr lvl="4"/>
            <a:r>
              <a:t>Corpo livello cinque</a:t>
            </a:r>
          </a:p>
        </p:txBody>
      </p:sp>
      <p:sp>
        <p:nvSpPr>
          <p:cNvPr id="97" name="Numero diapositiva"/>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3 per pagina">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Immagine"/>
          <p:cNvSpPr/>
          <p:nvPr>
            <p:ph type="pic" sz="half" idx="21"/>
          </p:nvPr>
        </p:nvSpPr>
        <p:spPr>
          <a:xfrm>
            <a:off x="12344400" y="7213475"/>
            <a:ext cx="10807966" cy="70280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5" name="Immagine"/>
          <p:cNvSpPr/>
          <p:nvPr>
            <p:ph type="pic" sz="half" idx="22"/>
          </p:nvPr>
        </p:nvSpPr>
        <p:spPr>
          <a:xfrm>
            <a:off x="12358081" y="833053"/>
            <a:ext cx="10758605" cy="62865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6" name="Immagine"/>
          <p:cNvSpPr/>
          <p:nvPr>
            <p:ph type="pic" sz="half" idx="23"/>
          </p:nvPr>
        </p:nvSpPr>
        <p:spPr>
          <a:xfrm>
            <a:off x="1244661" y="1524000"/>
            <a:ext cx="10782301" cy="10952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7" name="Numero diapositiva"/>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2 per pagina">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Immagine"/>
          <p:cNvSpPr/>
          <p:nvPr>
            <p:ph type="pic" sz="half" idx="21"/>
          </p:nvPr>
        </p:nvSpPr>
        <p:spPr>
          <a:xfrm>
            <a:off x="12314767" y="1429600"/>
            <a:ext cx="10833102" cy="110037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5" name="Immagine"/>
          <p:cNvSpPr/>
          <p:nvPr>
            <p:ph type="pic" sz="half" idx="22"/>
          </p:nvPr>
        </p:nvSpPr>
        <p:spPr>
          <a:xfrm>
            <a:off x="1078993" y="1497954"/>
            <a:ext cx="10998201" cy="11015266"/>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6" name="Numero diapositiva"/>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zion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quot;"/>
          <p:cNvSpPr txBox="1"/>
          <p:nvPr>
            <p:ph type="body" sz="quarter" idx="21"/>
          </p:nvPr>
        </p:nvSpPr>
        <p:spPr>
          <a:xfrm>
            <a:off x="11493500" y="9931400"/>
            <a:ext cx="1399059" cy="2705100"/>
          </a:xfrm>
          <a:prstGeom prst="rect">
            <a:avLst/>
          </a:prstGeom>
        </p:spPr>
        <p:txBody>
          <a:bodyPr wrap="none">
            <a:spAutoFit/>
          </a:bodyPr>
          <a:lstStyle>
            <a:lvl1pPr marL="0" indent="0" algn="ctr">
              <a:spcBef>
                <a:spcPts val="0"/>
              </a:spcBef>
              <a:buClrTx/>
              <a:buSzTx/>
              <a:buNone/>
              <a:defRPr spc="360" sz="18000">
                <a:latin typeface="Baskerville SemiBold"/>
                <a:ea typeface="Baskerville SemiBold"/>
                <a:cs typeface="Baskerville SemiBold"/>
                <a:sym typeface="Baskerville SemiBold"/>
              </a:defRPr>
            </a:lvl1pPr>
          </a:lstStyle>
          <a:p>
            <a:pPr/>
            <a:r>
              <a:t>"</a:t>
            </a:r>
          </a:p>
        </p:txBody>
      </p:sp>
      <p:sp>
        <p:nvSpPr>
          <p:cNvPr id="124" name="&quot;"/>
          <p:cNvSpPr txBox="1"/>
          <p:nvPr>
            <p:ph type="body" sz="quarter" idx="22"/>
          </p:nvPr>
        </p:nvSpPr>
        <p:spPr>
          <a:xfrm>
            <a:off x="11493500" y="2514600"/>
            <a:ext cx="1399059" cy="2705100"/>
          </a:xfrm>
          <a:prstGeom prst="rect">
            <a:avLst/>
          </a:prstGeom>
        </p:spPr>
        <p:txBody>
          <a:bodyPr wrap="none">
            <a:spAutoFit/>
          </a:bodyPr>
          <a:lstStyle>
            <a:lvl1pPr marL="0" indent="0" algn="ctr">
              <a:spcBef>
                <a:spcPts val="0"/>
              </a:spcBef>
              <a:buClrTx/>
              <a:buSzTx/>
              <a:buNone/>
              <a:defRPr spc="360" sz="18000">
                <a:latin typeface="Baskerville SemiBold"/>
                <a:ea typeface="Baskerville SemiBold"/>
                <a:cs typeface="Baskerville SemiBold"/>
                <a:sym typeface="Baskerville SemiBold"/>
              </a:defRPr>
            </a:lvl1pPr>
          </a:lstStyle>
          <a:p>
            <a:pPr/>
            <a:r>
              <a:t>"</a:t>
            </a:r>
          </a:p>
        </p:txBody>
      </p:sp>
      <p:sp>
        <p:nvSpPr>
          <p:cNvPr id="125" name="— Giovanni Mela"/>
          <p:cNvSpPr txBox="1"/>
          <p:nvPr>
            <p:ph type="body" sz="quarter" idx="23"/>
          </p:nvPr>
        </p:nvSpPr>
        <p:spPr>
          <a:xfrm>
            <a:off x="1257300" y="9118600"/>
            <a:ext cx="21869400" cy="762000"/>
          </a:xfrm>
          <a:prstGeom prst="rect">
            <a:avLst/>
          </a:prstGeom>
        </p:spPr>
        <p:txBody>
          <a:bodyPr anchor="ctr">
            <a:spAutoFit/>
          </a:bodyPr>
          <a:lstStyle>
            <a:lvl1pPr marL="0" indent="0" algn="ctr">
              <a:spcBef>
                <a:spcPts val="0"/>
              </a:spcBef>
              <a:buClrTx/>
              <a:buSzTx/>
              <a:buNone/>
              <a:defRPr i="1" spc="76" sz="3800">
                <a:solidFill>
                  <a:schemeClr val="accent5">
                    <a:satOff val="-10854"/>
                    <a:lumOff val="-10463"/>
                  </a:schemeClr>
                </a:solidFill>
              </a:defRPr>
            </a:lvl1pPr>
          </a:lstStyle>
          <a:p>
            <a:pPr/>
            <a:r>
              <a:t>— Giovanni Mela</a:t>
            </a:r>
          </a:p>
        </p:txBody>
      </p:sp>
      <p:sp>
        <p:nvSpPr>
          <p:cNvPr id="126" name="Inserisci qui una citazione."/>
          <p:cNvSpPr txBox="1"/>
          <p:nvPr>
            <p:ph type="body" sz="quarter" idx="24"/>
          </p:nvPr>
        </p:nvSpPr>
        <p:spPr>
          <a:xfrm>
            <a:off x="1257300" y="7518400"/>
            <a:ext cx="21869400" cy="1447800"/>
          </a:xfrm>
          <a:prstGeom prst="rect">
            <a:avLst/>
          </a:prstGeom>
        </p:spPr>
        <p:txBody>
          <a:bodyPr anchor="b">
            <a:spAutoFit/>
          </a:bodyPr>
          <a:lstStyle>
            <a:lvl1pPr marL="0" indent="0" algn="ctr">
              <a:spcBef>
                <a:spcPts val="500"/>
              </a:spcBef>
              <a:buClrTx/>
              <a:buSzTx/>
              <a:buNone/>
              <a:defRPr cap="all" spc="656" sz="8200">
                <a:latin typeface="+mn-lt"/>
                <a:ea typeface="+mn-ea"/>
                <a:cs typeface="+mn-cs"/>
                <a:sym typeface="Futura"/>
              </a:defRPr>
            </a:lvl1pPr>
          </a:lstStyle>
          <a:p>
            <a:pPr/>
            <a:r>
              <a:t>Inserisci qui una citazione.</a:t>
            </a:r>
          </a:p>
        </p:txBody>
      </p:sp>
      <p:sp>
        <p:nvSpPr>
          <p:cNvPr id="127" name="Numero diapositiva"/>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p:spTree>
      <p:nvGrpSpPr>
        <p:cNvPr id="1" name=""/>
        <p:cNvGrpSpPr/>
        <p:nvPr/>
      </p:nvGrpSpPr>
      <p:grpSpPr>
        <a:xfrm>
          <a:off x="0" y="0"/>
          <a:ext cx="0" cy="0"/>
          <a:chOff x="0" y="0"/>
          <a:chExt cx="0" cy="0"/>
        </a:xfrm>
      </p:grpSpPr>
      <p:sp>
        <p:nvSpPr>
          <p:cNvPr id="134" name="Immagine"/>
          <p:cNvSpPr/>
          <p:nvPr>
            <p:ph type="pic" idx="21"/>
          </p:nvPr>
        </p:nvSpPr>
        <p:spPr>
          <a:xfrm>
            <a:off x="0" y="0"/>
            <a:ext cx="24384000" cy="15855964"/>
          </a:xfrm>
          <a:prstGeom prst="rect">
            <a:avLst/>
          </a:prstGeom>
        </p:spPr>
        <p:txBody>
          <a:bodyPr lIns="91439" tIns="45719" rIns="91439" bIns="45719">
            <a:noAutofit/>
          </a:bodyPr>
          <a:lstStyle/>
          <a:p>
            <a:pPr/>
          </a:p>
        </p:txBody>
      </p:sp>
      <p:sp>
        <p:nvSpPr>
          <p:cNvPr id="135"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uota">
    <p:spTree>
      <p:nvGrpSpPr>
        <p:cNvPr id="1" name=""/>
        <p:cNvGrpSpPr/>
        <p:nvPr/>
      </p:nvGrpSpPr>
      <p:grpSpPr>
        <a:xfrm>
          <a:off x="0" y="0"/>
          <a:ext cx="0" cy="0"/>
          <a:chOff x="0" y="0"/>
          <a:chExt cx="0" cy="0"/>
        </a:xfrm>
      </p:grpSpPr>
      <p:sp>
        <p:nvSpPr>
          <p:cNvPr id="142" name="Numero diapositiva"/>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uoto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Numero diapositiva"/>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Orizzonta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magine"/>
          <p:cNvSpPr/>
          <p:nvPr>
            <p:ph type="pic" idx="21"/>
          </p:nvPr>
        </p:nvSpPr>
        <p:spPr>
          <a:xfrm>
            <a:off x="800100" y="3962400"/>
            <a:ext cx="22772998" cy="14808393"/>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21" name="Titolo Testo"/>
          <p:cNvSpPr txBox="1"/>
          <p:nvPr>
            <p:ph type="title"/>
          </p:nvPr>
        </p:nvSpPr>
        <p:spPr>
          <a:xfrm>
            <a:off x="1257300" y="1663700"/>
            <a:ext cx="21869400" cy="1866900"/>
          </a:xfrm>
          <a:prstGeom prst="rect">
            <a:avLst/>
          </a:prstGeom>
        </p:spPr>
        <p:txBody>
          <a:bodyPr/>
          <a:lstStyle>
            <a:lvl1pPr>
              <a:lnSpc>
                <a:spcPct val="80000"/>
              </a:lnSpc>
              <a:defRPr spc="209" sz="10500">
                <a:solidFill>
                  <a:srgbClr val="FFFFFF"/>
                </a:solidFill>
              </a:defRPr>
            </a:lvl1pPr>
          </a:lstStyle>
          <a:p>
            <a:pPr/>
            <a:r>
              <a:t>Titolo Testo</a:t>
            </a:r>
          </a:p>
        </p:txBody>
      </p:sp>
      <p:sp>
        <p:nvSpPr>
          <p:cNvPr id="22" name="Corpo livello uno…"/>
          <p:cNvSpPr txBox="1"/>
          <p:nvPr>
            <p:ph type="body" sz="quarter" idx="1"/>
          </p:nvPr>
        </p:nvSpPr>
        <p:spPr>
          <a:xfrm>
            <a:off x="1257300" y="711200"/>
            <a:ext cx="21869400" cy="952500"/>
          </a:xfrm>
          <a:prstGeom prst="rect">
            <a:avLst/>
          </a:prstGeom>
        </p:spPr>
        <p:txBody>
          <a:bodyPr/>
          <a:lstStyle>
            <a:lvl1pPr marL="0" indent="0" algn="ctr">
              <a:spcBef>
                <a:spcPts val="0"/>
              </a:spcBef>
              <a:buClrTx/>
              <a:buSzTx/>
              <a:buNone/>
              <a:defRPr cap="all" spc="116" sz="5800">
                <a:solidFill>
                  <a:srgbClr val="FFFFFF"/>
                </a:solidFill>
                <a:latin typeface="+mn-lt"/>
                <a:ea typeface="+mn-ea"/>
                <a:cs typeface="+mn-cs"/>
                <a:sym typeface="Futura"/>
              </a:defRPr>
            </a:lvl1pPr>
            <a:lvl2pPr marL="0" indent="0" algn="ctr">
              <a:spcBef>
                <a:spcPts val="0"/>
              </a:spcBef>
              <a:buClrTx/>
              <a:buSzTx/>
              <a:buNone/>
              <a:defRPr cap="all" spc="116" sz="5800">
                <a:solidFill>
                  <a:srgbClr val="FFFFFF"/>
                </a:solidFill>
                <a:latin typeface="+mn-lt"/>
                <a:ea typeface="+mn-ea"/>
                <a:cs typeface="+mn-cs"/>
                <a:sym typeface="Futura"/>
              </a:defRPr>
            </a:lvl2pPr>
            <a:lvl3pPr marL="0" indent="0" algn="ctr">
              <a:spcBef>
                <a:spcPts val="0"/>
              </a:spcBef>
              <a:buClrTx/>
              <a:buSzTx/>
              <a:buNone/>
              <a:defRPr cap="all" spc="116" sz="5800">
                <a:solidFill>
                  <a:srgbClr val="FFFFFF"/>
                </a:solidFill>
                <a:latin typeface="+mn-lt"/>
                <a:ea typeface="+mn-ea"/>
                <a:cs typeface="+mn-cs"/>
                <a:sym typeface="Futura"/>
              </a:defRPr>
            </a:lvl3pPr>
            <a:lvl4pPr marL="0" indent="0" algn="ctr">
              <a:spcBef>
                <a:spcPts val="0"/>
              </a:spcBef>
              <a:buClrTx/>
              <a:buSzTx/>
              <a:buNone/>
              <a:defRPr cap="all" spc="116" sz="5800">
                <a:solidFill>
                  <a:srgbClr val="FFFFFF"/>
                </a:solidFill>
                <a:latin typeface="+mn-lt"/>
                <a:ea typeface="+mn-ea"/>
                <a:cs typeface="+mn-cs"/>
                <a:sym typeface="Futura"/>
              </a:defRPr>
            </a:lvl4pPr>
            <a:lvl5pPr marL="0" indent="0" algn="ctr">
              <a:spcBef>
                <a:spcPts val="0"/>
              </a:spcBef>
              <a:buClrTx/>
              <a:buSzTx/>
              <a:buNone/>
              <a:defRPr cap="all" spc="116" sz="5800">
                <a:solidFill>
                  <a:srgbClr val="FFFFFF"/>
                </a:solidFill>
                <a:latin typeface="+mn-lt"/>
                <a:ea typeface="+mn-ea"/>
                <a:cs typeface="+mn-cs"/>
                <a:sym typeface="Futura"/>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23"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Orizzontale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Immagine"/>
          <p:cNvSpPr/>
          <p:nvPr>
            <p:ph type="pic" idx="21"/>
          </p:nvPr>
        </p:nvSpPr>
        <p:spPr>
          <a:xfrm>
            <a:off x="1257300" y="3263900"/>
            <a:ext cx="21869402" cy="14220819"/>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31" name="Titolo Testo"/>
          <p:cNvSpPr txBox="1"/>
          <p:nvPr>
            <p:ph type="title"/>
          </p:nvPr>
        </p:nvSpPr>
        <p:spPr>
          <a:prstGeom prst="rect">
            <a:avLst/>
          </a:prstGeom>
        </p:spPr>
        <p:txBody>
          <a:bodyPr/>
          <a:lstStyle/>
          <a:p>
            <a:pPr/>
            <a:r>
              <a:t>Titolo Testo</a:t>
            </a:r>
          </a:p>
        </p:txBody>
      </p:sp>
      <p:sp>
        <p:nvSpPr>
          <p:cNvPr id="32" name="Corpo livello uno…"/>
          <p:cNvSpPr txBox="1"/>
          <p:nvPr>
            <p:ph type="body" sz="quarter" idx="1"/>
          </p:nvPr>
        </p:nvSpPr>
        <p:spPr>
          <a:xfrm>
            <a:off x="1257300" y="1879600"/>
            <a:ext cx="21869400" cy="723900"/>
          </a:xfrm>
          <a:prstGeom prst="rect">
            <a:avLst/>
          </a:prstGeom>
        </p:spPr>
        <p:txBody>
          <a:bodyPr/>
          <a:lstStyle>
            <a:lvl1pPr marL="0" indent="0" algn="ctr">
              <a:spcBef>
                <a:spcPts val="0"/>
              </a:spcBef>
              <a:buSzTx/>
              <a:buNone/>
              <a:defRPr cap="all" spc="342" sz="3800">
                <a:latin typeface="+mn-lt"/>
                <a:ea typeface="+mn-ea"/>
                <a:cs typeface="+mn-cs"/>
                <a:sym typeface="Futura"/>
              </a:defRPr>
            </a:lvl1pPr>
            <a:lvl2pPr marL="0" indent="0" algn="ctr">
              <a:spcBef>
                <a:spcPts val="0"/>
              </a:spcBef>
              <a:buSzTx/>
              <a:buNone/>
              <a:defRPr cap="all" spc="342" sz="3800">
                <a:latin typeface="+mn-lt"/>
                <a:ea typeface="+mn-ea"/>
                <a:cs typeface="+mn-cs"/>
                <a:sym typeface="Futura"/>
              </a:defRPr>
            </a:lvl2pPr>
            <a:lvl3pPr marL="0" indent="0" algn="ctr">
              <a:spcBef>
                <a:spcPts val="0"/>
              </a:spcBef>
              <a:buSzTx/>
              <a:buNone/>
              <a:defRPr cap="all" spc="342" sz="3800">
                <a:latin typeface="+mn-lt"/>
                <a:ea typeface="+mn-ea"/>
                <a:cs typeface="+mn-cs"/>
                <a:sym typeface="Futura"/>
              </a:defRPr>
            </a:lvl3pPr>
            <a:lvl4pPr marL="0" indent="0" algn="ctr">
              <a:spcBef>
                <a:spcPts val="0"/>
              </a:spcBef>
              <a:buSzTx/>
              <a:buNone/>
              <a:defRPr cap="all" spc="342" sz="3800">
                <a:latin typeface="+mn-lt"/>
                <a:ea typeface="+mn-ea"/>
                <a:cs typeface="+mn-cs"/>
                <a:sym typeface="Futura"/>
              </a:defRPr>
            </a:lvl4pPr>
            <a:lvl5pPr marL="0" indent="0" algn="ctr">
              <a:spcBef>
                <a:spcPts val="0"/>
              </a:spcBef>
              <a:buSzTx/>
              <a:buNone/>
              <a:defRPr cap="all" spc="342" sz="3800">
                <a:latin typeface="+mn-lt"/>
                <a:ea typeface="+mn-ea"/>
                <a:cs typeface="+mn-cs"/>
                <a:sym typeface="Futura"/>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33"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 Centra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itolo Testo"/>
          <p:cNvSpPr txBox="1"/>
          <p:nvPr>
            <p:ph type="title"/>
          </p:nvPr>
        </p:nvSpPr>
        <p:spPr>
          <a:xfrm>
            <a:off x="1257300" y="4343400"/>
            <a:ext cx="21869400" cy="5016500"/>
          </a:xfrm>
          <a:prstGeom prst="rect">
            <a:avLst/>
          </a:prstGeom>
        </p:spPr>
        <p:txBody>
          <a:bodyPr anchor="ctr"/>
          <a:lstStyle>
            <a:lvl1pPr>
              <a:defRPr spc="298" sz="14900">
                <a:solidFill>
                  <a:srgbClr val="FFFFFF"/>
                </a:solidFill>
              </a:defRPr>
            </a:lvl1pPr>
          </a:lstStyle>
          <a:p>
            <a:pPr/>
            <a:r>
              <a:t>Titolo Testo</a:t>
            </a:r>
          </a:p>
        </p:txBody>
      </p:sp>
      <p:sp>
        <p:nvSpPr>
          <p:cNvPr id="41"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 Centrato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olo Testo"/>
          <p:cNvSpPr txBox="1"/>
          <p:nvPr>
            <p:ph type="title"/>
          </p:nvPr>
        </p:nvSpPr>
        <p:spPr>
          <a:xfrm>
            <a:off x="1257300" y="4343400"/>
            <a:ext cx="21869400" cy="5016500"/>
          </a:xfrm>
          <a:prstGeom prst="rect">
            <a:avLst/>
          </a:prstGeom>
        </p:spPr>
        <p:txBody>
          <a:bodyPr anchor="ctr"/>
          <a:lstStyle>
            <a:lvl1pPr>
              <a:defRPr spc="298" sz="14900"/>
            </a:lvl1pPr>
          </a:lstStyle>
          <a:p>
            <a:pPr/>
            <a:r>
              <a:t>Titolo Testo</a:t>
            </a:r>
          </a:p>
        </p:txBody>
      </p:sp>
      <p:sp>
        <p:nvSpPr>
          <p:cNvPr id="49"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Vertica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Immagine"/>
          <p:cNvSpPr/>
          <p:nvPr>
            <p:ph type="pic" idx="21"/>
          </p:nvPr>
        </p:nvSpPr>
        <p:spPr>
          <a:xfrm>
            <a:off x="9287692" y="1473939"/>
            <a:ext cx="14798045" cy="109982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57" name="Titolo Testo"/>
          <p:cNvSpPr txBox="1"/>
          <p:nvPr>
            <p:ph type="title"/>
          </p:nvPr>
        </p:nvSpPr>
        <p:spPr>
          <a:xfrm>
            <a:off x="1257300" y="5892800"/>
            <a:ext cx="8483600" cy="5029200"/>
          </a:xfrm>
          <a:prstGeom prst="rect">
            <a:avLst/>
          </a:prstGeom>
        </p:spPr>
        <p:txBody>
          <a:bodyPr/>
          <a:lstStyle>
            <a:lvl1pPr algn="l">
              <a:lnSpc>
                <a:spcPct val="80000"/>
              </a:lnSpc>
              <a:defRPr spc="209" sz="10500"/>
            </a:lvl1pPr>
          </a:lstStyle>
          <a:p>
            <a:pPr/>
            <a:r>
              <a:t>Titolo Testo</a:t>
            </a:r>
          </a:p>
        </p:txBody>
      </p:sp>
      <p:sp>
        <p:nvSpPr>
          <p:cNvPr id="58" name="Corpo livello uno…"/>
          <p:cNvSpPr txBox="1"/>
          <p:nvPr>
            <p:ph type="body" sz="quarter" idx="1"/>
          </p:nvPr>
        </p:nvSpPr>
        <p:spPr>
          <a:xfrm>
            <a:off x="1257300" y="4000500"/>
            <a:ext cx="8483600" cy="1905000"/>
          </a:xfrm>
          <a:prstGeom prst="rect">
            <a:avLst/>
          </a:prstGeom>
        </p:spPr>
        <p:txBody>
          <a:bodyPr anchor="b"/>
          <a:lstStyle>
            <a:lvl1pPr marL="0" indent="0">
              <a:spcBef>
                <a:spcPts val="0"/>
              </a:spcBef>
              <a:buClrTx/>
              <a:buSzTx/>
              <a:buNone/>
              <a:defRPr cap="all" spc="116" sz="5800">
                <a:latin typeface="+mn-lt"/>
                <a:ea typeface="+mn-ea"/>
                <a:cs typeface="+mn-cs"/>
                <a:sym typeface="Futura"/>
              </a:defRPr>
            </a:lvl1pPr>
            <a:lvl2pPr marL="0" indent="0">
              <a:spcBef>
                <a:spcPts val="0"/>
              </a:spcBef>
              <a:buClrTx/>
              <a:buSzTx/>
              <a:buNone/>
              <a:defRPr cap="all" spc="116" sz="5800">
                <a:latin typeface="+mn-lt"/>
                <a:ea typeface="+mn-ea"/>
                <a:cs typeface="+mn-cs"/>
                <a:sym typeface="Futura"/>
              </a:defRPr>
            </a:lvl2pPr>
            <a:lvl3pPr marL="0" indent="0">
              <a:spcBef>
                <a:spcPts val="0"/>
              </a:spcBef>
              <a:buClrTx/>
              <a:buSzTx/>
              <a:buNone/>
              <a:defRPr cap="all" spc="116" sz="5800">
                <a:latin typeface="+mn-lt"/>
                <a:ea typeface="+mn-ea"/>
                <a:cs typeface="+mn-cs"/>
                <a:sym typeface="Futura"/>
              </a:defRPr>
            </a:lvl3pPr>
            <a:lvl4pPr marL="0" indent="0">
              <a:spcBef>
                <a:spcPts val="0"/>
              </a:spcBef>
              <a:buClrTx/>
              <a:buSzTx/>
              <a:buNone/>
              <a:defRPr cap="all" spc="116" sz="5800">
                <a:latin typeface="+mn-lt"/>
                <a:ea typeface="+mn-ea"/>
                <a:cs typeface="+mn-cs"/>
                <a:sym typeface="Futura"/>
              </a:defRPr>
            </a:lvl4pPr>
            <a:lvl5pPr marL="0" indent="0">
              <a:spcBef>
                <a:spcPts val="0"/>
              </a:spcBef>
              <a:buClrTx/>
              <a:buSzTx/>
              <a:buNone/>
              <a:defRPr cap="all" spc="116" sz="5800">
                <a:latin typeface="+mn-lt"/>
                <a:ea typeface="+mn-ea"/>
                <a:cs typeface="+mn-cs"/>
                <a:sym typeface="Futura"/>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59"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 In alto">
    <p:spTree>
      <p:nvGrpSpPr>
        <p:cNvPr id="1" name=""/>
        <p:cNvGrpSpPr/>
        <p:nvPr/>
      </p:nvGrpSpPr>
      <p:grpSpPr>
        <a:xfrm>
          <a:off x="0" y="0"/>
          <a:ext cx="0" cy="0"/>
          <a:chOff x="0" y="0"/>
          <a:chExt cx="0" cy="0"/>
        </a:xfrm>
      </p:grpSpPr>
      <p:sp>
        <p:nvSpPr>
          <p:cNvPr id="66" name="donec quis nunc"/>
          <p:cNvSpPr txBox="1"/>
          <p:nvPr>
            <p:ph type="body" sz="quarter" idx="21"/>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donec quis nunc</a:t>
            </a:r>
          </a:p>
        </p:txBody>
      </p:sp>
      <p:sp>
        <p:nvSpPr>
          <p:cNvPr id="67" name="Titolo Testo"/>
          <p:cNvSpPr txBox="1"/>
          <p:nvPr>
            <p:ph type="title"/>
          </p:nvPr>
        </p:nvSpPr>
        <p:spPr>
          <a:prstGeom prst="rect">
            <a:avLst/>
          </a:prstGeom>
        </p:spPr>
        <p:txBody>
          <a:bodyPr/>
          <a:lstStyle/>
          <a:p>
            <a:pPr/>
            <a:r>
              <a:t>Titolo Testo</a:t>
            </a:r>
          </a:p>
        </p:txBody>
      </p:sp>
      <p:sp>
        <p:nvSpPr>
          <p:cNvPr id="68"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 punti elenco">
    <p:spTree>
      <p:nvGrpSpPr>
        <p:cNvPr id="1" name=""/>
        <p:cNvGrpSpPr/>
        <p:nvPr/>
      </p:nvGrpSpPr>
      <p:grpSpPr>
        <a:xfrm>
          <a:off x="0" y="0"/>
          <a:ext cx="0" cy="0"/>
          <a:chOff x="0" y="0"/>
          <a:chExt cx="0" cy="0"/>
        </a:xfrm>
      </p:grpSpPr>
      <p:sp>
        <p:nvSpPr>
          <p:cNvPr id="75" name="donec quis nunc"/>
          <p:cNvSpPr txBox="1"/>
          <p:nvPr>
            <p:ph type="body" sz="quarter" idx="21"/>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donec quis nunc</a:t>
            </a:r>
          </a:p>
        </p:txBody>
      </p:sp>
      <p:sp>
        <p:nvSpPr>
          <p:cNvPr id="76" name="Titolo Testo"/>
          <p:cNvSpPr txBox="1"/>
          <p:nvPr>
            <p:ph type="title"/>
          </p:nvPr>
        </p:nvSpPr>
        <p:spPr>
          <a:prstGeom prst="rect">
            <a:avLst/>
          </a:prstGeom>
        </p:spPr>
        <p:txBody>
          <a:bodyPr/>
          <a:lstStyle/>
          <a:p>
            <a:pPr/>
            <a:r>
              <a:t>Titolo Testo</a:t>
            </a:r>
          </a:p>
        </p:txBody>
      </p:sp>
      <p:sp>
        <p:nvSpPr>
          <p:cNvPr id="77" name="Corpo livello uno…"/>
          <p:cNvSpPr txBox="1"/>
          <p:nvPr>
            <p:ph type="body" idx="1"/>
          </p:nvPr>
        </p:nvSpPr>
        <p:spPr>
          <a:prstGeom prst="rect">
            <a:avLst/>
          </a:prstGeom>
        </p:spPr>
        <p:txBody>
          <a:bodyPr/>
          <a:lstStyle/>
          <a:p>
            <a:pPr/>
            <a:r>
              <a:t>Corpo livello uno</a:t>
            </a:r>
          </a:p>
          <a:p>
            <a:pPr lvl="1"/>
            <a:r>
              <a:t>Corpo livello due</a:t>
            </a:r>
          </a:p>
          <a:p>
            <a:pPr lvl="2"/>
            <a:r>
              <a:t>Corpo livello tre</a:t>
            </a:r>
          </a:p>
          <a:p>
            <a:pPr lvl="3"/>
            <a:r>
              <a:t>Corpo livello quattro</a:t>
            </a:r>
          </a:p>
          <a:p>
            <a:pPr lvl="4"/>
            <a:r>
              <a:t>Corpo livello cinque</a:t>
            </a:r>
          </a:p>
        </p:txBody>
      </p:sp>
      <p:sp>
        <p:nvSpPr>
          <p:cNvPr id="78" name="Numero diapositiva"/>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punti elenco e f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Immagine"/>
          <p:cNvSpPr/>
          <p:nvPr>
            <p:ph type="pic" sz="half" idx="21"/>
          </p:nvPr>
        </p:nvSpPr>
        <p:spPr>
          <a:xfrm>
            <a:off x="10477500" y="3124200"/>
            <a:ext cx="12623801" cy="938226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86" name="Lorem ipsum"/>
          <p:cNvSpPr txBox="1"/>
          <p:nvPr>
            <p:ph type="body" sz="quarter" idx="22"/>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Lorem ipsum</a:t>
            </a:r>
          </a:p>
        </p:txBody>
      </p:sp>
      <p:sp>
        <p:nvSpPr>
          <p:cNvPr id="87" name="Titolo Testo"/>
          <p:cNvSpPr txBox="1"/>
          <p:nvPr>
            <p:ph type="title"/>
          </p:nvPr>
        </p:nvSpPr>
        <p:spPr>
          <a:prstGeom prst="rect">
            <a:avLst/>
          </a:prstGeom>
        </p:spPr>
        <p:txBody>
          <a:bodyPr/>
          <a:lstStyle/>
          <a:p>
            <a:pPr/>
            <a:r>
              <a:t>Titolo Testo</a:t>
            </a:r>
          </a:p>
        </p:txBody>
      </p:sp>
      <p:sp>
        <p:nvSpPr>
          <p:cNvPr id="88" name="Corpo livello uno…"/>
          <p:cNvSpPr txBox="1"/>
          <p:nvPr>
            <p:ph type="body" sz="half" idx="1"/>
          </p:nvPr>
        </p:nvSpPr>
        <p:spPr>
          <a:xfrm>
            <a:off x="1257300" y="3632200"/>
            <a:ext cx="8382000" cy="8470900"/>
          </a:xfrm>
          <a:prstGeom prst="rect">
            <a:avLst/>
          </a:prstGeom>
        </p:spPr>
        <p:txBody>
          <a:bodyPr/>
          <a:lstStyle>
            <a:lvl1pPr>
              <a:spcBef>
                <a:spcPts val="4000"/>
              </a:spcBef>
              <a:defRPr spc="70" sz="3500"/>
            </a:lvl1pPr>
            <a:lvl2pPr>
              <a:spcBef>
                <a:spcPts val="4000"/>
              </a:spcBef>
              <a:defRPr spc="70" sz="3500"/>
            </a:lvl2pPr>
            <a:lvl3pPr>
              <a:spcBef>
                <a:spcPts val="4000"/>
              </a:spcBef>
              <a:defRPr spc="70" sz="3500"/>
            </a:lvl3pPr>
            <a:lvl4pPr>
              <a:spcBef>
                <a:spcPts val="4000"/>
              </a:spcBef>
              <a:defRPr spc="70" sz="3500"/>
            </a:lvl4pPr>
            <a:lvl5pPr>
              <a:spcBef>
                <a:spcPts val="4000"/>
              </a:spcBef>
              <a:defRPr spc="70" sz="3500"/>
            </a:lvl5pPr>
          </a:lstStyle>
          <a:p>
            <a:pPr/>
            <a:r>
              <a:t>Corpo livello uno</a:t>
            </a:r>
          </a:p>
          <a:p>
            <a:pPr lvl="1"/>
            <a:r>
              <a:t>Corpo livello due</a:t>
            </a:r>
          </a:p>
          <a:p>
            <a:pPr lvl="2"/>
            <a:r>
              <a:t>Corpo livello tre</a:t>
            </a:r>
          </a:p>
          <a:p>
            <a:pPr lvl="3"/>
            <a:r>
              <a:t>Corpo livello quattro</a:t>
            </a:r>
          </a:p>
          <a:p>
            <a:pPr lvl="4"/>
            <a:r>
              <a:t>Corpo livello cinque</a:t>
            </a:r>
          </a:p>
        </p:txBody>
      </p:sp>
      <p:sp>
        <p:nvSpPr>
          <p:cNvPr id="89" name="Numero diapositiva"/>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olo Testo"/>
          <p:cNvSpPr txBox="1"/>
          <p:nvPr>
            <p:ph type="title"/>
          </p:nvPr>
        </p:nvSpPr>
        <p:spPr>
          <a:xfrm>
            <a:off x="1257300" y="825500"/>
            <a:ext cx="21869400" cy="1054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Titolo Testo</a:t>
            </a:r>
          </a:p>
        </p:txBody>
      </p:sp>
      <p:sp>
        <p:nvSpPr>
          <p:cNvPr id="3" name="Corpo livello uno…"/>
          <p:cNvSpPr txBox="1"/>
          <p:nvPr>
            <p:ph type="body" idx="1"/>
          </p:nvPr>
        </p:nvSpPr>
        <p:spPr>
          <a:xfrm>
            <a:off x="1257300" y="3352800"/>
            <a:ext cx="21869400" cy="9067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Corpo livello uno</a:t>
            </a:r>
          </a:p>
          <a:p>
            <a:pPr lvl="1"/>
            <a:r>
              <a:t>Corpo livello due</a:t>
            </a:r>
          </a:p>
          <a:p>
            <a:pPr lvl="2"/>
            <a:r>
              <a:t>Corpo livello tre</a:t>
            </a:r>
          </a:p>
          <a:p>
            <a:pPr lvl="3"/>
            <a:r>
              <a:t>Corpo livello quattro</a:t>
            </a:r>
          </a:p>
          <a:p>
            <a:pPr lvl="4"/>
            <a:r>
              <a:t>Corpo livello cinque</a:t>
            </a:r>
          </a:p>
        </p:txBody>
      </p:sp>
      <p:sp>
        <p:nvSpPr>
          <p:cNvPr id="4" name="Numero diapositiva"/>
          <p:cNvSpPr txBox="1"/>
          <p:nvPr>
            <p:ph type="sldNum" sz="quarter" idx="2"/>
          </p:nvPr>
        </p:nvSpPr>
        <p:spPr>
          <a:xfrm>
            <a:off x="11952392" y="12971239"/>
            <a:ext cx="479216" cy="498922"/>
          </a:xfrm>
          <a:prstGeom prst="rect">
            <a:avLst/>
          </a:prstGeom>
          <a:ln w="12700">
            <a:miter lim="400000"/>
          </a:ln>
        </p:spPr>
        <p:txBody>
          <a:bodyPr wrap="none" lIns="50800" tIns="50800" rIns="50800" bIns="50800" anchor="ctr">
            <a:spAutoFit/>
          </a:bodyPr>
          <a:lstStyle>
            <a:lvl1pPr>
              <a:defRPr cap="all" spc="48" sz="2400">
                <a:solidFill>
                  <a:srgbClr val="9A958E"/>
                </a:solidFill>
                <a:latin typeface="+mn-lt"/>
                <a:ea typeface="+mn-ea"/>
                <a:cs typeface="+mn-cs"/>
                <a:sym typeface="Futur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1pPr>
      <a:lvl2pPr marL="0" marR="0" indent="3429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2pPr>
      <a:lvl3pPr marL="0" marR="0" indent="6858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3pPr>
      <a:lvl4pPr marL="0" marR="0" indent="10287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4pPr>
      <a:lvl5pPr marL="0" marR="0" indent="13716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5pPr>
      <a:lvl6pPr marL="0" marR="0" indent="17145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6pPr>
      <a:lvl7pPr marL="0" marR="0" indent="20574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7pPr>
      <a:lvl8pPr marL="0" marR="0" indent="24003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8pPr>
      <a:lvl9pPr marL="0" marR="0" indent="27432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9pPr>
    </p:titleStyle>
    <p:bodyStyle>
      <a:lvl1pPr marL="508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1pPr>
      <a:lvl2pPr marL="1016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2pPr>
      <a:lvl3pPr marL="1524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3pPr>
      <a:lvl4pPr marL="2032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4pPr>
      <a:lvl5pPr marL="2540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5pPr>
      <a:lvl6pPr marL="3048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6pPr>
      <a:lvl7pPr marL="3556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7pPr>
      <a:lvl8pPr marL="4064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8pPr>
      <a:lvl9pPr marL="4572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9pPr>
    </p:bodyStyle>
    <p:otherStyle>
      <a:lvl1pPr marL="0" marR="0" indent="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1pPr>
      <a:lvl2pPr marL="0" marR="0" indent="2286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2pPr>
      <a:lvl3pPr marL="0" marR="0" indent="4572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3pPr>
      <a:lvl4pPr marL="0" marR="0" indent="6858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4pPr>
      <a:lvl5pPr marL="0" marR="0" indent="9144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5pPr>
      <a:lvl6pPr marL="0" marR="0" indent="11430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6pPr>
      <a:lvl7pPr marL="0" marR="0" indent="13716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7pPr>
      <a:lvl8pPr marL="0" marR="0" indent="16002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8pPr>
      <a:lvl9pPr marL="0" marR="0" indent="18288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Evidence from social security administrative Records"/>
          <p:cNvSpPr txBox="1"/>
          <p:nvPr>
            <p:ph type="body" idx="21"/>
          </p:nvPr>
        </p:nvSpPr>
        <p:spPr>
          <a:xfrm>
            <a:off x="1257299" y="2732684"/>
            <a:ext cx="21869401" cy="723901"/>
          </a:xfrm>
          <a:prstGeom prst="rect">
            <a:avLst/>
          </a:prstGeom>
        </p:spPr>
        <p:txBody>
          <a:bodyPr/>
          <a:lstStyle/>
          <a:p>
            <a:pPr/>
            <a:r>
              <a:t>Evidence from social security administrative Records</a:t>
            </a:r>
          </a:p>
        </p:txBody>
      </p:sp>
      <p:sp>
        <p:nvSpPr>
          <p:cNvPr id="159" name="Lifetime earnings and the Vietnam Era Draft Lottery"/>
          <p:cNvSpPr txBox="1"/>
          <p:nvPr>
            <p:ph type="title"/>
          </p:nvPr>
        </p:nvSpPr>
        <p:spPr>
          <a:xfrm>
            <a:off x="1257300" y="1086164"/>
            <a:ext cx="21869400" cy="1054101"/>
          </a:xfrm>
          <a:prstGeom prst="rect">
            <a:avLst/>
          </a:prstGeom>
        </p:spPr>
        <p:txBody>
          <a:bodyPr/>
          <a:lstStyle>
            <a:lvl1pPr defTabSz="628269">
              <a:defRPr spc="112" sz="5626"/>
            </a:lvl1pPr>
          </a:lstStyle>
          <a:p>
            <a:pPr/>
            <a:r>
              <a:t>Lifetime earnings and the Vietnam Era Draft Lottery</a:t>
            </a:r>
          </a:p>
        </p:txBody>
      </p:sp>
      <p:sp>
        <p:nvSpPr>
          <p:cNvPr id="160" name="Il rischio di assegnazione random generato dalla lotteria viene usato per costruire stimatori dell’effetto dello stato dei veterani sugli stipendi civili. Questi stimatori non sono biased dal fatto che certe persone sono più fortunate di altre nel serviz"/>
          <p:cNvSpPr txBox="1"/>
          <p:nvPr/>
        </p:nvSpPr>
        <p:spPr>
          <a:xfrm>
            <a:off x="616571" y="4049004"/>
            <a:ext cx="23150858" cy="254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lstStyle>
          <a:p>
            <a:pPr/>
            <a:r>
              <a:t>Il rischio di assegnazione random generato dalla lotteria viene usato per costruire stimatori dell’effetto dello stato dei veterani sugli stipendi civili. Questi stimatori non sono biased dal fatto che certe persone sono più fortunate di altre nel servizio militare. La social security administrative records indica che negli anni 80, gli introiti dei veterani bianchi siano stati approssimativamente il 15% in meno degli introiti rispetto a comparabili non veterani </a:t>
            </a:r>
          </a:p>
        </p:txBody>
      </p:sp>
      <p:pic>
        <p:nvPicPr>
          <p:cNvPr id="161" name="Schermata 2021-03-31 alle 14.59.48.png" descr="Schermata 2021-03-31 alle 14.59.48.png"/>
          <p:cNvPicPr>
            <a:picLocks noChangeAspect="1"/>
          </p:cNvPicPr>
          <p:nvPr/>
        </p:nvPicPr>
        <p:blipFill>
          <a:blip r:embed="rId2">
            <a:extLst/>
          </a:blip>
          <a:stretch>
            <a:fillRect/>
          </a:stretch>
        </p:blipFill>
        <p:spPr>
          <a:xfrm>
            <a:off x="7751212" y="7482014"/>
            <a:ext cx="8881576" cy="5861484"/>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ezione iii"/>
          <p:cNvSpPr txBox="1"/>
          <p:nvPr>
            <p:ph type="title"/>
          </p:nvPr>
        </p:nvSpPr>
        <p:spPr>
          <a:xfrm>
            <a:off x="1257299" y="4457700"/>
            <a:ext cx="8483601" cy="5029201"/>
          </a:xfrm>
          <a:prstGeom prst="rect">
            <a:avLst/>
          </a:prstGeom>
        </p:spPr>
        <p:txBody>
          <a:bodyPr/>
          <a:lstStyle/>
          <a:p>
            <a:pPr/>
            <a:r>
              <a:t>Sezione iii</a:t>
            </a:r>
          </a:p>
        </p:txBody>
      </p:sp>
      <p:sp>
        <p:nvSpPr>
          <p:cNvPr id="194" name="L’effetto del servizio militare sui guadagni"/>
          <p:cNvSpPr txBox="1"/>
          <p:nvPr>
            <p:ph type="body" sz="quarter" idx="1"/>
          </p:nvPr>
        </p:nvSpPr>
        <p:spPr>
          <a:xfrm>
            <a:off x="1257300" y="6038849"/>
            <a:ext cx="8483600" cy="1905001"/>
          </a:xfrm>
          <a:prstGeom prst="rect">
            <a:avLst/>
          </a:prstGeom>
        </p:spPr>
        <p:txBody>
          <a:bodyPr/>
          <a:lstStyle>
            <a:lvl1pPr defTabSz="576452">
              <a:defRPr spc="103" sz="5162"/>
            </a:lvl1pPr>
          </a:lstStyle>
          <a:p>
            <a:pPr/>
            <a:r>
              <a:t>L’effetto del servizio militare sui guadagni</a:t>
            </a:r>
          </a:p>
        </p:txBody>
      </p:sp>
      <p:pic>
        <p:nvPicPr>
          <p:cNvPr id="195" name="Schermata 2021-04-02 alle 09.34.44.png" descr="Schermata 2021-04-02 alle 09.34.44.png"/>
          <p:cNvPicPr>
            <a:picLocks noChangeAspect="1"/>
          </p:cNvPicPr>
          <p:nvPr/>
        </p:nvPicPr>
        <p:blipFill>
          <a:blip r:embed="rId2">
            <a:extLst/>
          </a:blip>
          <a:stretch>
            <a:fillRect/>
          </a:stretch>
        </p:blipFill>
        <p:spPr>
          <a:xfrm>
            <a:off x="11728474" y="1804253"/>
            <a:ext cx="10121852" cy="10107494"/>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tima usando l’eleggibilità di estrazione"/>
          <p:cNvSpPr txBox="1"/>
          <p:nvPr>
            <p:ph type="body" idx="21"/>
          </p:nvPr>
        </p:nvSpPr>
        <p:spPr>
          <a:prstGeom prst="rect">
            <a:avLst/>
          </a:prstGeom>
        </p:spPr>
        <p:txBody>
          <a:bodyPr/>
          <a:lstStyle/>
          <a:p>
            <a:pPr/>
            <a:r>
              <a:t>Stima usando l’eleggibilità di estrazione</a:t>
            </a:r>
          </a:p>
        </p:txBody>
      </p:sp>
      <p:sp>
        <p:nvSpPr>
          <p:cNvPr id="198" name="Notazione per la sezione iii"/>
          <p:cNvSpPr txBox="1"/>
          <p:nvPr>
            <p:ph type="title"/>
          </p:nvPr>
        </p:nvSpPr>
        <p:spPr>
          <a:prstGeom prst="rect">
            <a:avLst/>
          </a:prstGeom>
        </p:spPr>
        <p:txBody>
          <a:bodyPr/>
          <a:lstStyle>
            <a:lvl1pPr defTabSz="634745">
              <a:defRPr spc="113" sz="5684"/>
            </a:lvl1pPr>
          </a:lstStyle>
          <a:p>
            <a:pPr/>
            <a:r>
              <a:t>Notazione per la sezione iii</a:t>
            </a:r>
          </a:p>
        </p:txBody>
      </p:sp>
      <p:sp>
        <p:nvSpPr>
          <p:cNvPr id="199" name="Indichiamo con ‘i’ l’uomo della coorte ‘c’ al tempo ’t’. Il guadagno sarà denotato con   indicheremo i guadagni della persona i della coorte c al tempo t.…"/>
          <p:cNvSpPr txBox="1"/>
          <p:nvPr>
            <p:ph type="body" idx="1"/>
          </p:nvPr>
        </p:nvSpPr>
        <p:spPr>
          <a:prstGeom prst="rect">
            <a:avLst/>
          </a:prstGeom>
        </p:spPr>
        <p:txBody>
          <a:bodyPr/>
          <a:lstStyle/>
          <a:p>
            <a:pPr marL="452119" indent="-452119" defTabSz="576452">
              <a:spcBef>
                <a:spcPts val="4200"/>
              </a:spcBef>
              <a:defRPr spc="74" sz="3738"/>
            </a:pPr>
            <a:r>
              <a:t>Indichiamo con ‘i’ l’uomo della coorte ‘c’ al tempo ’t’. Il guadagno sarà denotato con </a:t>
            </a:r>
            <a14:m>
              <m:oMath>
                <m:sSub>
                  <m:e>
                    <m:r>
                      <a:rPr xmlns:a="http://schemas.openxmlformats.org/drawingml/2006/main" sz="4050" i="1">
                        <a:solidFill>
                          <a:srgbClr val="5B5853"/>
                        </a:solidFill>
                        <a:latin typeface="Cambria Math" panose="02040503050406030204" pitchFamily="18" charset="0"/>
                      </a:rPr>
                      <m:t>y</m:t>
                    </m:r>
                  </m:e>
                  <m:sub>
                    <m:r>
                      <a:rPr xmlns:a="http://schemas.openxmlformats.org/drawingml/2006/main" sz="4050" i="1">
                        <a:solidFill>
                          <a:srgbClr val="5B5853"/>
                        </a:solidFill>
                        <a:latin typeface="Cambria Math" panose="02040503050406030204" pitchFamily="18" charset="0"/>
                      </a:rPr>
                      <m:t>c</m:t>
                    </m:r>
                    <m:r>
                      <a:rPr xmlns:a="http://schemas.openxmlformats.org/drawingml/2006/main" sz="4050" i="1">
                        <a:solidFill>
                          <a:srgbClr val="5B5853"/>
                        </a:solidFill>
                        <a:latin typeface="Cambria Math" panose="02040503050406030204" pitchFamily="18" charset="0"/>
                      </a:rPr>
                      <m:t>t</m:t>
                    </m:r>
                    <m:r>
                      <a:rPr xmlns:a="http://schemas.openxmlformats.org/drawingml/2006/main" sz="4050" i="1">
                        <a:solidFill>
                          <a:srgbClr val="5B5853"/>
                        </a:solidFill>
                        <a:latin typeface="Cambria Math" panose="02040503050406030204" pitchFamily="18" charset="0"/>
                      </a:rPr>
                      <m:t>i</m:t>
                    </m:r>
                  </m:sub>
                </m:sSub>
              </m:oMath>
            </a14:m>
            <a:r>
              <a:t> indicheremo i guadagni della persona i della coorte c al tempo t.</a:t>
            </a:r>
          </a:p>
          <a:p>
            <a:pPr marL="0" indent="0" algn="ctr" defTabSz="576452">
              <a:spcBef>
                <a:spcPts val="4200"/>
              </a:spcBef>
              <a:buSzTx/>
              <a:buNone/>
              <a:defRPr spc="74" sz="3738"/>
            </a:pPr>
            <a:r>
              <a:t>(equazione 1): </a:t>
            </a:r>
            <a14:m>
              <m:oMath>
                <m:sSub>
                  <m:e>
                    <m:r>
                      <a:rPr xmlns:a="http://schemas.openxmlformats.org/drawingml/2006/main" sz="4100" i="1">
                        <a:solidFill>
                          <a:srgbClr val="5B5853"/>
                        </a:solidFill>
                        <a:latin typeface="Cambria Math" panose="02040503050406030204" pitchFamily="18" charset="0"/>
                      </a:rPr>
                      <m:t>y</m:t>
                    </m:r>
                  </m:e>
                  <m:sub>
                    <m:r>
                      <a:rPr xmlns:a="http://schemas.openxmlformats.org/drawingml/2006/main" sz="4100" i="1">
                        <a:solidFill>
                          <a:srgbClr val="5B5853"/>
                        </a:solidFill>
                        <a:latin typeface="Cambria Math" panose="02040503050406030204" pitchFamily="18" charset="0"/>
                      </a:rPr>
                      <m:t>c</m:t>
                    </m:r>
                    <m:r>
                      <a:rPr xmlns:a="http://schemas.openxmlformats.org/drawingml/2006/main" sz="4100" i="1">
                        <a:solidFill>
                          <a:srgbClr val="5B5853"/>
                        </a:solidFill>
                        <a:latin typeface="Cambria Math" panose="02040503050406030204" pitchFamily="18" charset="0"/>
                      </a:rPr>
                      <m:t>t</m:t>
                    </m:r>
                    <m:r>
                      <a:rPr xmlns:a="http://schemas.openxmlformats.org/drawingml/2006/main" sz="4100" i="1">
                        <a:solidFill>
                          <a:srgbClr val="5B5853"/>
                        </a:solidFill>
                        <a:latin typeface="Cambria Math" panose="02040503050406030204" pitchFamily="18" charset="0"/>
                      </a:rPr>
                      <m:t>i</m:t>
                    </m:r>
                  </m:sub>
                </m:sSub>
                <m:r>
                  <a:rPr xmlns:a="http://schemas.openxmlformats.org/drawingml/2006/main" sz="4100" i="1">
                    <a:solidFill>
                      <a:srgbClr val="5B5853"/>
                    </a:solidFill>
                    <a:latin typeface="Cambria Math" panose="02040503050406030204" pitchFamily="18" charset="0"/>
                  </a:rPr>
                  <m:t>=</m:t>
                </m:r>
                <m:sSub>
                  <m:e>
                    <m:r>
                      <a:rPr xmlns:a="http://schemas.openxmlformats.org/drawingml/2006/main" sz="4100" i="1">
                        <a:solidFill>
                          <a:srgbClr val="5B5853"/>
                        </a:solidFill>
                        <a:latin typeface="Cambria Math" panose="02040503050406030204" pitchFamily="18" charset="0"/>
                      </a:rPr>
                      <m:t>β</m:t>
                    </m:r>
                  </m:e>
                  <m:sub>
                    <m:r>
                      <a:rPr xmlns:a="http://schemas.openxmlformats.org/drawingml/2006/main" sz="4100" i="1">
                        <a:solidFill>
                          <a:srgbClr val="5B5853"/>
                        </a:solidFill>
                        <a:latin typeface="Cambria Math" panose="02040503050406030204" pitchFamily="18" charset="0"/>
                      </a:rPr>
                      <m:t>c</m:t>
                    </m:r>
                  </m:sub>
                </m:sSub>
                <m:r>
                  <a:rPr xmlns:a="http://schemas.openxmlformats.org/drawingml/2006/main" sz="4100" i="1">
                    <a:solidFill>
                      <a:srgbClr val="5B5853"/>
                    </a:solidFill>
                    <a:latin typeface="Cambria Math" panose="02040503050406030204" pitchFamily="18" charset="0"/>
                  </a:rPr>
                  <m:t>+</m:t>
                </m:r>
                <m:sSub>
                  <m:e>
                    <m:r>
                      <a:rPr xmlns:a="http://schemas.openxmlformats.org/drawingml/2006/main" sz="4100" i="1">
                        <a:solidFill>
                          <a:srgbClr val="5B5853"/>
                        </a:solidFill>
                        <a:latin typeface="Cambria Math" panose="02040503050406030204" pitchFamily="18" charset="0"/>
                      </a:rPr>
                      <m:t>δ</m:t>
                    </m:r>
                  </m:e>
                  <m:sub>
                    <m:r>
                      <a:rPr xmlns:a="http://schemas.openxmlformats.org/drawingml/2006/main" sz="4100" i="1">
                        <a:solidFill>
                          <a:srgbClr val="5B5853"/>
                        </a:solidFill>
                        <a:latin typeface="Cambria Math" panose="02040503050406030204" pitchFamily="18" charset="0"/>
                      </a:rPr>
                      <m:t>t</m:t>
                    </m:r>
                  </m:sub>
                </m:sSub>
                <m:r>
                  <a:rPr xmlns:a="http://schemas.openxmlformats.org/drawingml/2006/main" sz="4100" i="1">
                    <a:solidFill>
                      <a:srgbClr val="5B5853"/>
                    </a:solidFill>
                    <a:latin typeface="Cambria Math" panose="02040503050406030204" pitchFamily="18" charset="0"/>
                  </a:rPr>
                  <m:t>+</m:t>
                </m:r>
                <m:sSub>
                  <m:e>
                    <m:r>
                      <a:rPr xmlns:a="http://schemas.openxmlformats.org/drawingml/2006/main" sz="4100" i="1">
                        <a:solidFill>
                          <a:srgbClr val="5B5853"/>
                        </a:solidFill>
                        <a:latin typeface="Cambria Math" panose="02040503050406030204" pitchFamily="18" charset="0"/>
                      </a:rPr>
                      <m:t>s</m:t>
                    </m:r>
                  </m:e>
                  <m:sub>
                    <m:r>
                      <a:rPr xmlns:a="http://schemas.openxmlformats.org/drawingml/2006/main" sz="4100" i="1">
                        <a:solidFill>
                          <a:srgbClr val="5B5853"/>
                        </a:solidFill>
                        <a:latin typeface="Cambria Math" panose="02040503050406030204" pitchFamily="18" charset="0"/>
                      </a:rPr>
                      <m:t>i</m:t>
                    </m:r>
                  </m:sub>
                </m:sSub>
                <m:r>
                  <a:rPr xmlns:a="http://schemas.openxmlformats.org/drawingml/2006/main" sz="4100" i="1">
                    <a:solidFill>
                      <a:srgbClr val="5B5853"/>
                    </a:solidFill>
                    <a:latin typeface="Cambria Math" panose="02040503050406030204" pitchFamily="18" charset="0"/>
                  </a:rPr>
                  <m:t>α</m:t>
                </m:r>
                <m:r>
                  <a:rPr xmlns:a="http://schemas.openxmlformats.org/drawingml/2006/main" sz="4100" i="1">
                    <a:solidFill>
                      <a:srgbClr val="5B5853"/>
                    </a:solidFill>
                    <a:latin typeface="Cambria Math" panose="02040503050406030204" pitchFamily="18" charset="0"/>
                  </a:rPr>
                  <m:t>+</m:t>
                </m:r>
                <m:sSub>
                  <m:e>
                    <m:r>
                      <a:rPr xmlns:a="http://schemas.openxmlformats.org/drawingml/2006/main" sz="4100" i="1">
                        <a:solidFill>
                          <a:srgbClr val="5B5853"/>
                        </a:solidFill>
                        <a:latin typeface="Cambria Math" panose="02040503050406030204" pitchFamily="18" charset="0"/>
                      </a:rPr>
                      <m:t>u</m:t>
                    </m:r>
                  </m:e>
                  <m:sub>
                    <m:r>
                      <a:rPr xmlns:a="http://schemas.openxmlformats.org/drawingml/2006/main" sz="4100" i="1">
                        <a:solidFill>
                          <a:srgbClr val="5B5853"/>
                        </a:solidFill>
                        <a:latin typeface="Cambria Math" panose="02040503050406030204" pitchFamily="18" charset="0"/>
                      </a:rPr>
                      <m:t>i</m:t>
                    </m:r>
                    <m:r>
                      <a:rPr xmlns:a="http://schemas.openxmlformats.org/drawingml/2006/main" sz="4100" i="1">
                        <a:solidFill>
                          <a:srgbClr val="5B5853"/>
                        </a:solidFill>
                        <a:latin typeface="Cambria Math" panose="02040503050406030204" pitchFamily="18" charset="0"/>
                      </a:rPr>
                      <m:t>t</m:t>
                    </m:r>
                  </m:sub>
                </m:sSub>
              </m:oMath>
            </a14:m>
          </a:p>
          <a:p>
            <a:pPr marL="904239" indent="-452119" defTabSz="576452">
              <a:spcBef>
                <a:spcPts val="4200"/>
              </a:spcBef>
              <a:defRPr spc="74" sz="3738"/>
            </a:pPr>
            <a:r>
              <a:t>Dove:</a:t>
            </a:r>
          </a:p>
          <a:p>
            <a:pPr lvl="2" marL="1356359" indent="-452119" defTabSz="576452">
              <a:spcBef>
                <a:spcPts val="4200"/>
              </a:spcBef>
              <a:defRPr spc="74" sz="3738"/>
            </a:pPr>
            <a14:m>
              <m:oMath>
                <m:sSub>
                  <m:e>
                    <m:r>
                      <a:rPr xmlns:a="http://schemas.openxmlformats.org/drawingml/2006/main" sz="4000" i="1">
                        <a:solidFill>
                          <a:srgbClr val="5B5853"/>
                        </a:solidFill>
                        <a:latin typeface="Cambria Math" panose="02040503050406030204" pitchFamily="18" charset="0"/>
                      </a:rPr>
                      <m:t>β</m:t>
                    </m:r>
                  </m:e>
                  <m:sub>
                    <m:r>
                      <a:rPr xmlns:a="http://schemas.openxmlformats.org/drawingml/2006/main" sz="4000" i="1">
                        <a:solidFill>
                          <a:srgbClr val="5B5853"/>
                        </a:solidFill>
                        <a:latin typeface="Cambria Math" panose="02040503050406030204" pitchFamily="18" charset="0"/>
                      </a:rPr>
                      <m:t>c</m:t>
                    </m:r>
                  </m:sub>
                </m:sSub>
              </m:oMath>
            </a14:m>
            <a:r>
              <a:t> è l’effetto di coorte;</a:t>
            </a:r>
          </a:p>
          <a:p>
            <a:pPr lvl="2" marL="1356359" indent="-452119" defTabSz="576452">
              <a:spcBef>
                <a:spcPts val="4200"/>
              </a:spcBef>
              <a:defRPr spc="74" sz="3738"/>
            </a:pPr>
            <a14:m>
              <m:oMath>
                <m:sSub>
                  <m:e>
                    <m:r>
                      <a:rPr xmlns:a="http://schemas.openxmlformats.org/drawingml/2006/main" sz="4200" i="1">
                        <a:solidFill>
                          <a:srgbClr val="5B5853"/>
                        </a:solidFill>
                        <a:latin typeface="Cambria Math" panose="02040503050406030204" pitchFamily="18" charset="0"/>
                      </a:rPr>
                      <m:t>δ</m:t>
                    </m:r>
                  </m:e>
                  <m:sub>
                    <m:r>
                      <a:rPr xmlns:a="http://schemas.openxmlformats.org/drawingml/2006/main" sz="4200" i="1">
                        <a:solidFill>
                          <a:srgbClr val="5B5853"/>
                        </a:solidFill>
                        <a:latin typeface="Cambria Math" panose="02040503050406030204" pitchFamily="18" charset="0"/>
                      </a:rPr>
                      <m:t>t</m:t>
                    </m:r>
                  </m:sub>
                </m:sSub>
              </m:oMath>
            </a14:m>
            <a:r>
              <a:t> è l’effetto comune al periodo t per tutta la coorte;</a:t>
            </a:r>
          </a:p>
          <a:p>
            <a:pPr lvl="2" marL="1356359" indent="-452119" defTabSz="576452">
              <a:spcBef>
                <a:spcPts val="4200"/>
              </a:spcBef>
              <a:defRPr spc="74" sz="3738"/>
            </a:pPr>
            <a14:m>
              <m:oMath>
                <m:sSub>
                  <m:e>
                    <m:r>
                      <a:rPr xmlns:a="http://schemas.openxmlformats.org/drawingml/2006/main" sz="4250" i="1">
                        <a:solidFill>
                          <a:srgbClr val="5B5853"/>
                        </a:solidFill>
                        <a:latin typeface="Cambria Math" panose="02040503050406030204" pitchFamily="18" charset="0"/>
                      </a:rPr>
                      <m:t>u</m:t>
                    </m:r>
                  </m:e>
                  <m:sub>
                    <m:r>
                      <a:rPr xmlns:a="http://schemas.openxmlformats.org/drawingml/2006/main" sz="4250" i="1">
                        <a:solidFill>
                          <a:srgbClr val="5B5853"/>
                        </a:solidFill>
                        <a:latin typeface="Cambria Math" panose="02040503050406030204" pitchFamily="18" charset="0"/>
                      </a:rPr>
                      <m:t>i</m:t>
                    </m:r>
                    <m:r>
                      <a:rPr xmlns:a="http://schemas.openxmlformats.org/drawingml/2006/main" sz="4250" i="1">
                        <a:solidFill>
                          <a:srgbClr val="5B5853"/>
                        </a:solidFill>
                        <a:latin typeface="Cambria Math" panose="02040503050406030204" pitchFamily="18" charset="0"/>
                      </a:rPr>
                      <m:t>t</m:t>
                    </m:r>
                  </m:sub>
                </m:sSub>
              </m:oMath>
            </a14:m>
            <a:r>
              <a:t> è un residuo;</a:t>
            </a:r>
          </a:p>
          <a:p>
            <a:pPr lvl="2" marL="1356359" indent="-452119" defTabSz="576452">
              <a:spcBef>
                <a:spcPts val="4200"/>
              </a:spcBef>
              <a:defRPr spc="74" sz="3738"/>
            </a:pPr>
            <a14:m>
              <m:oMath>
                <m:r>
                  <a:rPr xmlns:a="http://schemas.openxmlformats.org/drawingml/2006/main" sz="4350" i="1">
                    <a:solidFill>
                      <a:srgbClr val="5B5853"/>
                    </a:solidFill>
                    <a:latin typeface="Cambria Math" panose="02040503050406030204" pitchFamily="18" charset="0"/>
                  </a:rPr>
                  <m:t>α</m:t>
                </m:r>
              </m:oMath>
            </a14:m>
            <a:r>
              <a:t> è l’effetto del servizio militare sui guadagni civili</a:t>
            </a:r>
            <a:endParaRPr sz="4200"/>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e   è l’effetto correlato con le componenti non osservabili dei guadagni dell’equazione 1 allora   non è uno stimatore consistente OLS.…"/>
          <p:cNvSpPr txBox="1"/>
          <p:nvPr>
            <p:ph type="body" idx="1"/>
          </p:nvPr>
        </p:nvSpPr>
        <p:spPr>
          <a:prstGeom prst="rect">
            <a:avLst/>
          </a:prstGeom>
        </p:spPr>
        <p:txBody>
          <a:bodyPr/>
          <a:lstStyle/>
          <a:p>
            <a:pPr marL="457200" indent="-457200" defTabSz="582929">
              <a:spcBef>
                <a:spcPts val="4300"/>
              </a:spcBef>
              <a:defRPr spc="75" sz="3780"/>
            </a:pPr>
            <a:r>
              <a:t>Se </a:t>
            </a:r>
            <a14:m>
              <m:oMath>
                <m:sSub>
                  <m:e>
                    <m:r>
                      <a:rPr xmlns:a="http://schemas.openxmlformats.org/drawingml/2006/main" sz="4350" i="1">
                        <a:solidFill>
                          <a:srgbClr val="5B5853"/>
                        </a:solidFill>
                        <a:latin typeface="Cambria Math" panose="02040503050406030204" pitchFamily="18" charset="0"/>
                      </a:rPr>
                      <m:t>s</m:t>
                    </m:r>
                  </m:e>
                  <m:sub>
                    <m:r>
                      <a:rPr xmlns:a="http://schemas.openxmlformats.org/drawingml/2006/main" sz="4350" i="1">
                        <a:solidFill>
                          <a:srgbClr val="5B5853"/>
                        </a:solidFill>
                        <a:latin typeface="Cambria Math" panose="02040503050406030204" pitchFamily="18" charset="0"/>
                      </a:rPr>
                      <m:t>i</m:t>
                    </m:r>
                  </m:sub>
                </m:sSub>
              </m:oMath>
            </a14:m>
            <a:r>
              <a:t> è l’effetto correlato con le componenti non osservabili dei guadagni dell’equazione 1 allora </a:t>
            </a:r>
            <a14:m>
              <m:oMath>
                <m:r>
                  <a:rPr xmlns:a="http://schemas.openxmlformats.org/drawingml/2006/main" sz="4400" i="1">
                    <a:solidFill>
                      <a:srgbClr val="5B5853"/>
                    </a:solidFill>
                    <a:latin typeface="Cambria Math" panose="02040503050406030204" pitchFamily="18" charset="0"/>
                  </a:rPr>
                  <m:t>α</m:t>
                </m:r>
              </m:oMath>
            </a14:m>
            <a:r>
              <a:t> non è uno stimatore consistente OLS.</a:t>
            </a:r>
          </a:p>
          <a:p>
            <a:pPr marL="457200" indent="-457200" defTabSz="582929">
              <a:spcBef>
                <a:spcPts val="4300"/>
              </a:spcBef>
              <a:defRPr spc="75" sz="3780"/>
            </a:pPr>
            <a:r>
              <a:t>La lotteria facilita la stima di equazione 1 perchè le funzioni dei numeri della lotteria assegnate randomicamente forniscono  variabili strumentali che sono correlate con </a:t>
            </a:r>
            <a14:m>
              <m:oMath>
                <m:sSub>
                  <m:e>
                    <m:r>
                      <a:rPr xmlns:a="http://schemas.openxmlformats.org/drawingml/2006/main" sz="4350" i="1">
                        <a:solidFill>
                          <a:srgbClr val="5B5853"/>
                        </a:solidFill>
                        <a:latin typeface="Cambria Math" panose="02040503050406030204" pitchFamily="18" charset="0"/>
                      </a:rPr>
                      <m:t>s</m:t>
                    </m:r>
                  </m:e>
                  <m:sub>
                    <m:r>
                      <a:rPr xmlns:a="http://schemas.openxmlformats.org/drawingml/2006/main" sz="4350" i="1">
                        <a:solidFill>
                          <a:srgbClr val="5B5853"/>
                        </a:solidFill>
                        <a:latin typeface="Cambria Math" panose="02040503050406030204" pitchFamily="18" charset="0"/>
                      </a:rPr>
                      <m:t>i</m:t>
                    </m:r>
                  </m:sub>
                </m:sSub>
              </m:oMath>
            </a14:m>
            <a:r>
              <a:t> ma ortogonali al termine di errore </a:t>
            </a:r>
            <a14:m>
              <m:oMath>
                <m:sSub>
                  <m:e>
                    <m:r>
                      <a:rPr xmlns:a="http://schemas.openxmlformats.org/drawingml/2006/main" sz="4300" i="1">
                        <a:solidFill>
                          <a:srgbClr val="5B5853"/>
                        </a:solidFill>
                        <a:latin typeface="Cambria Math" panose="02040503050406030204" pitchFamily="18" charset="0"/>
                      </a:rPr>
                      <m:t>u</m:t>
                    </m:r>
                  </m:e>
                  <m:sub>
                    <m:r>
                      <a:rPr xmlns:a="http://schemas.openxmlformats.org/drawingml/2006/main" sz="4300" i="1">
                        <a:solidFill>
                          <a:srgbClr val="5B5853"/>
                        </a:solidFill>
                        <a:latin typeface="Cambria Math" panose="02040503050406030204" pitchFamily="18" charset="0"/>
                      </a:rPr>
                      <m:t>i</m:t>
                    </m:r>
                    <m:r>
                      <a:rPr xmlns:a="http://schemas.openxmlformats.org/drawingml/2006/main" sz="4300" i="1">
                        <a:solidFill>
                          <a:srgbClr val="5B5853"/>
                        </a:solidFill>
                        <a:latin typeface="Cambria Math" panose="02040503050406030204" pitchFamily="18" charset="0"/>
                      </a:rPr>
                      <m:t>t</m:t>
                    </m:r>
                  </m:sub>
                </m:sSub>
              </m:oMath>
            </a14:m>
            <a:r>
              <a:t>.</a:t>
            </a:r>
          </a:p>
          <a:p>
            <a:pPr marL="457200" indent="-457200" defTabSz="582929">
              <a:spcBef>
                <a:spcPts val="4300"/>
              </a:spcBef>
              <a:defRPr spc="75" sz="3780"/>
            </a:pPr>
            <a:r>
              <a:t>Una variabile strumentale dummy </a:t>
            </a:r>
            <a14:m>
              <m:oMath>
                <m:sSub>
                  <m:e>
                    <m:r>
                      <a:rPr xmlns:a="http://schemas.openxmlformats.org/drawingml/2006/main" sz="4350" i="1">
                        <a:solidFill>
                          <a:srgbClr val="5B5853"/>
                        </a:solidFill>
                        <a:latin typeface="Cambria Math" panose="02040503050406030204" pitchFamily="18" charset="0"/>
                      </a:rPr>
                      <m:t>d</m:t>
                    </m:r>
                  </m:e>
                  <m:sub>
                    <m:r>
                      <a:rPr xmlns:a="http://schemas.openxmlformats.org/drawingml/2006/main" sz="4350" i="1">
                        <a:solidFill>
                          <a:srgbClr val="5B5853"/>
                        </a:solidFill>
                        <a:latin typeface="Cambria Math" panose="02040503050406030204" pitchFamily="18" charset="0"/>
                      </a:rPr>
                      <m:t>i</m:t>
                    </m:r>
                  </m:sub>
                </m:sSub>
              </m:oMath>
            </a14:m>
            <a:r>
              <a:t> può uguale a 1 se l’individuo i-esimo è stato sorteggiato. L’uso di </a:t>
            </a:r>
            <a14:m>
              <m:oMath>
                <m:sSub>
                  <m:e>
                    <m:r>
                      <a:rPr xmlns:a="http://schemas.openxmlformats.org/drawingml/2006/main" sz="4350" i="1">
                        <a:solidFill>
                          <a:srgbClr val="5B5853"/>
                        </a:solidFill>
                        <a:latin typeface="Cambria Math" panose="02040503050406030204" pitchFamily="18" charset="0"/>
                      </a:rPr>
                      <m:t>d</m:t>
                    </m:r>
                  </m:e>
                  <m:sub>
                    <m:r>
                      <a:rPr xmlns:a="http://schemas.openxmlformats.org/drawingml/2006/main" sz="4350" i="1">
                        <a:solidFill>
                          <a:srgbClr val="5B5853"/>
                        </a:solidFill>
                        <a:latin typeface="Cambria Math" panose="02040503050406030204" pitchFamily="18" charset="0"/>
                      </a:rPr>
                      <m:t>i</m:t>
                    </m:r>
                  </m:sub>
                </m:sSub>
              </m:oMath>
            </a14:m>
            <a:r>
              <a:t> e di una costante come variabili strumentali porta al seguente stimatore:</a:t>
            </a:r>
          </a:p>
          <a:p>
            <a:pPr marL="0" indent="0" algn="ctr" defTabSz="582929">
              <a:spcBef>
                <a:spcPts val="4300"/>
              </a:spcBef>
              <a:buSzTx/>
              <a:buNone/>
              <a:defRPr spc="75" sz="3780"/>
            </a:pPr>
            <a:r>
              <a:t>(Equazione 2): </a:t>
            </a:r>
            <a14:m>
              <m:oMath>
                <m:limUpp>
                  <m:e>
                    <m:r>
                      <a:rPr xmlns:a="http://schemas.openxmlformats.org/drawingml/2006/main" sz="4200" i="1">
                        <a:solidFill>
                          <a:srgbClr val="5B5853"/>
                        </a:solidFill>
                        <a:latin typeface="Cambria Math" panose="02040503050406030204" pitchFamily="18" charset="0"/>
                      </a:rPr>
                      <m:t>α</m:t>
                    </m:r>
                  </m:e>
                  <m:lim>
                    <m:r>
                      <a:rPr xmlns:a="http://schemas.openxmlformats.org/drawingml/2006/main" sz="4200" i="1">
                        <a:solidFill>
                          <a:srgbClr val="5B5853"/>
                        </a:solidFill>
                        <a:latin typeface="Cambria Math" panose="02040503050406030204" pitchFamily="18" charset="0"/>
                      </a:rPr>
                      <m:t>̂</m:t>
                    </m:r>
                  </m:lim>
                </m:limUpp>
                <m:r>
                  <a:rPr xmlns:a="http://schemas.openxmlformats.org/drawingml/2006/main" sz="4200" i="1">
                    <a:solidFill>
                      <a:srgbClr val="5B5853"/>
                    </a:solidFill>
                    <a:latin typeface="Cambria Math" panose="02040503050406030204" pitchFamily="18" charset="0"/>
                  </a:rPr>
                  <m:t>=</m:t>
                </m:r>
                <m:f>
                  <m:fPr>
                    <m:ctrlPr>
                      <a:rPr xmlns:a="http://schemas.openxmlformats.org/drawingml/2006/main" sz="4200" i="1">
                        <a:solidFill>
                          <a:srgbClr val="5B5853"/>
                        </a:solidFill>
                        <a:latin typeface="Cambria Math" panose="02040503050406030204" pitchFamily="18" charset="0"/>
                      </a:rPr>
                    </m:ctrlPr>
                    <m:type m:val="bar"/>
                  </m:fPr>
                  <m:num>
                    <m:sSup>
                      <m:e>
                        <m:bar>
                          <m:barPr>
                            <m:ctrlPr>
                              <a:rPr xmlns:a="http://schemas.openxmlformats.org/drawingml/2006/main" sz="4200" i="1">
                                <a:solidFill>
                                  <a:srgbClr val="5B5853"/>
                                </a:solidFill>
                                <a:latin typeface="Cambria Math" panose="02040503050406030204" pitchFamily="18" charset="0"/>
                              </a:rPr>
                            </m:ctrlPr>
                            <m:pos m:val="top"/>
                          </m:barPr>
                          <m:e>
                            <m:r>
                              <a:rPr xmlns:a="http://schemas.openxmlformats.org/drawingml/2006/main" sz="4200" i="1">
                                <a:solidFill>
                                  <a:srgbClr val="5B5853"/>
                                </a:solidFill>
                                <a:latin typeface="Cambria Math" panose="02040503050406030204" pitchFamily="18" charset="0"/>
                              </a:rPr>
                              <m:t>y</m:t>
                            </m:r>
                          </m:e>
                        </m:bar>
                      </m:e>
                      <m:sup>
                        <m:r>
                          <a:rPr xmlns:a="http://schemas.openxmlformats.org/drawingml/2006/main" sz="4200" i="1">
                            <a:solidFill>
                              <a:srgbClr val="5B5853"/>
                            </a:solidFill>
                            <a:latin typeface="Cambria Math" panose="02040503050406030204" pitchFamily="18" charset="0"/>
                          </a:rPr>
                          <m:t>e</m:t>
                        </m:r>
                      </m:sup>
                    </m:sSup>
                    <m:r>
                      <a:rPr xmlns:a="http://schemas.openxmlformats.org/drawingml/2006/main" sz="4200" i="1">
                        <a:solidFill>
                          <a:srgbClr val="5B5853"/>
                        </a:solidFill>
                        <a:latin typeface="Cambria Math" panose="02040503050406030204" pitchFamily="18" charset="0"/>
                      </a:rPr>
                      <m:t>-</m:t>
                    </m:r>
                    <m:sSup>
                      <m:e>
                        <m:bar>
                          <m:barPr>
                            <m:ctrlPr>
                              <a:rPr xmlns:a="http://schemas.openxmlformats.org/drawingml/2006/main" sz="4200" i="1">
                                <a:solidFill>
                                  <a:srgbClr val="5B5853"/>
                                </a:solidFill>
                                <a:latin typeface="Cambria Math" panose="02040503050406030204" pitchFamily="18" charset="0"/>
                              </a:rPr>
                            </m:ctrlPr>
                            <m:pos m:val="top"/>
                          </m:barPr>
                          <m:e>
                            <m:r>
                              <a:rPr xmlns:a="http://schemas.openxmlformats.org/drawingml/2006/main" sz="4200" i="1">
                                <a:solidFill>
                                  <a:srgbClr val="5B5853"/>
                                </a:solidFill>
                                <a:latin typeface="Cambria Math" panose="02040503050406030204" pitchFamily="18" charset="0"/>
                              </a:rPr>
                              <m:t>y</m:t>
                            </m:r>
                          </m:e>
                        </m:bar>
                      </m:e>
                      <m:sup>
                        <m:r>
                          <a:rPr xmlns:a="http://schemas.openxmlformats.org/drawingml/2006/main" sz="4200" i="1">
                            <a:solidFill>
                              <a:srgbClr val="5B5853"/>
                            </a:solidFill>
                            <a:latin typeface="Cambria Math" panose="02040503050406030204" pitchFamily="18" charset="0"/>
                          </a:rPr>
                          <m:t>n</m:t>
                        </m:r>
                      </m:sup>
                    </m:sSup>
                  </m:num>
                  <m:den>
                    <m:sSup>
                      <m:e>
                        <m:limUpp>
                          <m:e>
                            <m:r>
                              <a:rPr xmlns:a="http://schemas.openxmlformats.org/drawingml/2006/main" sz="4200" i="1">
                                <a:solidFill>
                                  <a:srgbClr val="5B5853"/>
                                </a:solidFill>
                                <a:latin typeface="Cambria Math" panose="02040503050406030204" pitchFamily="18" charset="0"/>
                              </a:rPr>
                              <m:t>p</m:t>
                            </m:r>
                          </m:e>
                          <m:lim>
                            <m:r>
                              <a:rPr xmlns:a="http://schemas.openxmlformats.org/drawingml/2006/main" sz="4200" i="1">
                                <a:solidFill>
                                  <a:srgbClr val="5B5853"/>
                                </a:solidFill>
                                <a:latin typeface="Cambria Math" panose="02040503050406030204" pitchFamily="18" charset="0"/>
                              </a:rPr>
                              <m:t>̂</m:t>
                            </m:r>
                          </m:lim>
                        </m:limUpp>
                      </m:e>
                      <m:sup>
                        <m:r>
                          <a:rPr xmlns:a="http://schemas.openxmlformats.org/drawingml/2006/main" sz="4200" i="1">
                            <a:solidFill>
                              <a:srgbClr val="5B5853"/>
                            </a:solidFill>
                            <a:latin typeface="Cambria Math" panose="02040503050406030204" pitchFamily="18" charset="0"/>
                          </a:rPr>
                          <m:t>e</m:t>
                        </m:r>
                      </m:sup>
                    </m:sSup>
                    <m:r>
                      <a:rPr xmlns:a="http://schemas.openxmlformats.org/drawingml/2006/main" sz="4200" i="1">
                        <a:solidFill>
                          <a:srgbClr val="5B5853"/>
                        </a:solidFill>
                        <a:latin typeface="Cambria Math" panose="02040503050406030204" pitchFamily="18" charset="0"/>
                      </a:rPr>
                      <m:t>-</m:t>
                    </m:r>
                    <m:sSup>
                      <m:e>
                        <m:limUpp>
                          <m:e>
                            <m:r>
                              <a:rPr xmlns:a="http://schemas.openxmlformats.org/drawingml/2006/main" sz="4200" i="1">
                                <a:solidFill>
                                  <a:srgbClr val="5B5853"/>
                                </a:solidFill>
                                <a:latin typeface="Cambria Math" panose="02040503050406030204" pitchFamily="18" charset="0"/>
                              </a:rPr>
                              <m:t>p</m:t>
                            </m:r>
                          </m:e>
                          <m:lim>
                            <m:r>
                              <a:rPr xmlns:a="http://schemas.openxmlformats.org/drawingml/2006/main" sz="4200" i="1">
                                <a:solidFill>
                                  <a:srgbClr val="5B5853"/>
                                </a:solidFill>
                                <a:latin typeface="Cambria Math" panose="02040503050406030204" pitchFamily="18" charset="0"/>
                              </a:rPr>
                              <m:t>̂</m:t>
                            </m:r>
                          </m:lim>
                        </m:limUpp>
                      </m:e>
                      <m:sup>
                        <m:r>
                          <a:rPr xmlns:a="http://schemas.openxmlformats.org/drawingml/2006/main" sz="4200" i="1">
                            <a:solidFill>
                              <a:srgbClr val="5B5853"/>
                            </a:solidFill>
                            <a:latin typeface="Cambria Math" panose="02040503050406030204" pitchFamily="18" charset="0"/>
                          </a:rPr>
                          <m:t>n</m:t>
                        </m:r>
                      </m:sup>
                    </m:sSup>
                  </m:den>
                </m:f>
              </m:oMath>
            </a14:m>
          </a:p>
          <a:p>
            <a:pPr marL="914400" indent="-457200" defTabSz="582929">
              <a:spcBef>
                <a:spcPts val="4300"/>
              </a:spcBef>
              <a:defRPr spc="75" sz="3780"/>
            </a:pPr>
            <a:r>
              <a:t>Dove </a:t>
            </a:r>
            <a14:m>
              <m:oMath>
                <m:limUpp>
                  <m:e>
                    <m:r>
                      <a:rPr xmlns:a="http://schemas.openxmlformats.org/drawingml/2006/main" sz="3600" i="1">
                        <a:solidFill>
                          <a:srgbClr val="5B5853"/>
                        </a:solidFill>
                        <a:latin typeface="Cambria Math" panose="02040503050406030204" pitchFamily="18" charset="0"/>
                      </a:rPr>
                      <m:t>p</m:t>
                    </m:r>
                  </m:e>
                  <m:lim>
                    <m:r>
                      <a:rPr xmlns:a="http://schemas.openxmlformats.org/drawingml/2006/main" sz="3600" i="1">
                        <a:solidFill>
                          <a:srgbClr val="5B5853"/>
                        </a:solidFill>
                        <a:latin typeface="Cambria Math" panose="02040503050406030204" pitchFamily="18" charset="0"/>
                      </a:rPr>
                      <m:t>̂</m:t>
                    </m:r>
                  </m:lim>
                </m:limUpp>
              </m:oMath>
            </a14:m>
            <a:r>
              <a:t> è la proporzione della coorte attualmente entrante nell’esercito e </a:t>
            </a:r>
            <a14:m>
              <m:oMath>
                <m:bar>
                  <m:barPr>
                    <m:ctrlPr>
                      <a:rPr xmlns:a="http://schemas.openxmlformats.org/drawingml/2006/main" sz="3950" i="1">
                        <a:solidFill>
                          <a:srgbClr val="5B5853"/>
                        </a:solidFill>
                        <a:latin typeface="Cambria Math" panose="02040503050406030204" pitchFamily="18" charset="0"/>
                      </a:rPr>
                    </m:ctrlPr>
                    <m:pos m:val="top"/>
                  </m:barPr>
                  <m:e>
                    <m:r>
                      <a:rPr xmlns:a="http://schemas.openxmlformats.org/drawingml/2006/main" sz="3950" i="1">
                        <a:solidFill>
                          <a:srgbClr val="5B5853"/>
                        </a:solidFill>
                        <a:latin typeface="Cambria Math" panose="02040503050406030204" pitchFamily="18" charset="0"/>
                      </a:rPr>
                      <m:t>y</m:t>
                    </m:r>
                  </m:e>
                </m:bar>
              </m:oMath>
            </a14:m>
            <a:r>
              <a:t> è la media dei guadagni ( gli apici  ‘e’ e ’n’ indicano eligible e non-eligible).</a:t>
            </a:r>
            <a:endParaRPr sz="4200"/>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L’equazione 2 normalizza la differenza tra gli introiti per lo status di eleggibilità per il fatto che non tutti gli eleggibili poi son stati selezioni per andare in Vietnam e viceversa.…"/>
          <p:cNvSpPr txBox="1"/>
          <p:nvPr>
            <p:ph type="body" idx="1"/>
          </p:nvPr>
        </p:nvSpPr>
        <p:spPr>
          <a:xfrm>
            <a:off x="475305" y="408695"/>
            <a:ext cx="15668860" cy="12988169"/>
          </a:xfrm>
          <a:prstGeom prst="rect">
            <a:avLst/>
          </a:prstGeom>
        </p:spPr>
        <p:txBody>
          <a:bodyPr/>
          <a:lstStyle/>
          <a:p>
            <a:pPr marL="421640" indent="-421640" defTabSz="537590">
              <a:spcBef>
                <a:spcPts val="3900"/>
              </a:spcBef>
              <a:defRPr spc="69" sz="3486"/>
            </a:pPr>
            <a:r>
              <a:t>L’equazione 2 normalizza la differenza tra gli introiti per lo status di eleggibilità per il fatto che non tutti gli eleggibili poi son stati selezioni per andare in Vietnam e viceversa.</a:t>
            </a:r>
          </a:p>
          <a:p>
            <a:pPr marL="421640" indent="-421640" defTabSz="537590">
              <a:spcBef>
                <a:spcPts val="3900"/>
              </a:spcBef>
              <a:defRPr spc="69" sz="3486"/>
            </a:pPr>
            <a:r>
              <a:t>Possiamo riconoscere nell’equazione 2 la formula di Wald dove i dati son stati raggruppati per status di eleggibilità.</a:t>
            </a:r>
          </a:p>
          <a:p>
            <a:pPr marL="421640" indent="-421640" defTabSz="537590">
              <a:spcBef>
                <a:spcPts val="3900"/>
              </a:spcBef>
              <a:defRPr spc="69" sz="3486"/>
            </a:pPr>
            <a:r>
              <a:t>Per stimare la formula di Wald dobbiamo ricavare </a:t>
            </a:r>
            <a14:m>
              <m:oMath>
                <m:sSup>
                  <m:e>
                    <m:limUpp>
                      <m:e>
                        <m:r>
                          <a:rPr xmlns:a="http://schemas.openxmlformats.org/drawingml/2006/main" sz="3600" i="1">
                            <a:solidFill>
                              <a:srgbClr val="5B5853"/>
                            </a:solidFill>
                            <a:latin typeface="Cambria Math" panose="02040503050406030204" pitchFamily="18" charset="0"/>
                          </a:rPr>
                          <m:t>p</m:t>
                        </m:r>
                      </m:e>
                      <m:lim>
                        <m:r>
                          <a:rPr xmlns:a="http://schemas.openxmlformats.org/drawingml/2006/main" sz="3600" i="1">
                            <a:solidFill>
                              <a:srgbClr val="5B5853"/>
                            </a:solidFill>
                            <a:latin typeface="Cambria Math" panose="02040503050406030204" pitchFamily="18" charset="0"/>
                          </a:rPr>
                          <m:t>̂</m:t>
                        </m:r>
                      </m:lim>
                    </m:limUpp>
                  </m:e>
                  <m:sup>
                    <m:r>
                      <a:rPr xmlns:a="http://schemas.openxmlformats.org/drawingml/2006/main" sz="3600" i="1">
                        <a:solidFill>
                          <a:srgbClr val="5B5853"/>
                        </a:solidFill>
                        <a:latin typeface="Cambria Math" panose="02040503050406030204" pitchFamily="18" charset="0"/>
                      </a:rPr>
                      <m:t>e</m:t>
                    </m:r>
                  </m:sup>
                </m:sSup>
              </m:oMath>
            </a14:m>
            <a:r>
              <a:t> e </a:t>
            </a:r>
            <a14:m>
              <m:oMath>
                <m:sSup>
                  <m:e>
                    <m:limUpp>
                      <m:e>
                        <m:r>
                          <a:rPr xmlns:a="http://schemas.openxmlformats.org/drawingml/2006/main" sz="3600" i="1">
                            <a:solidFill>
                              <a:srgbClr val="5B5853"/>
                            </a:solidFill>
                            <a:latin typeface="Cambria Math" panose="02040503050406030204" pitchFamily="18" charset="0"/>
                          </a:rPr>
                          <m:t>p</m:t>
                        </m:r>
                      </m:e>
                      <m:lim>
                        <m:r>
                          <a:rPr xmlns:a="http://schemas.openxmlformats.org/drawingml/2006/main" sz="3600" i="1">
                            <a:solidFill>
                              <a:srgbClr val="5B5853"/>
                            </a:solidFill>
                            <a:latin typeface="Cambria Math" panose="02040503050406030204" pitchFamily="18" charset="0"/>
                          </a:rPr>
                          <m:t>̂</m:t>
                        </m:r>
                      </m:lim>
                    </m:limUpp>
                  </m:e>
                  <m:sup>
                    <m:r>
                      <a:rPr xmlns:a="http://schemas.openxmlformats.org/drawingml/2006/main" sz="3600" i="1">
                        <a:solidFill>
                          <a:srgbClr val="5B5853"/>
                        </a:solidFill>
                        <a:latin typeface="Cambria Math" panose="02040503050406030204" pitchFamily="18" charset="0"/>
                      </a:rPr>
                      <m:t>n</m:t>
                    </m:r>
                  </m:sup>
                </m:sSup>
              </m:oMath>
            </a14:m>
            <a:r>
              <a:t>. </a:t>
            </a:r>
          </a:p>
          <a:p>
            <a:pPr marL="421640" indent="-421640" defTabSz="537590">
              <a:spcBef>
                <a:spcPts val="3900"/>
              </a:spcBef>
              <a:defRPr spc="69" sz="3486"/>
            </a:pPr>
            <a:r>
              <a:t>Possiamo notare in Tabella 1 gli stimatori di Wald per l’effetto del servizio militare per coorti selezionate e per anni.</a:t>
            </a:r>
          </a:p>
          <a:p>
            <a:pPr marL="421640" indent="-421640" defTabSz="537590">
              <a:spcBef>
                <a:spcPts val="3900"/>
              </a:spcBef>
              <a:defRPr spc="69" sz="3486"/>
            </a:pPr>
            <a:r>
              <a:t>Tabella 1 riporta 3 set di effetti stimati di sorteggio da utilizzare come numeratore dello stimatore di Wald</a:t>
            </a:r>
          </a:p>
          <a:p>
            <a:pPr marL="421640" indent="-421640" defTabSz="537590">
              <a:spcBef>
                <a:spcPts val="3900"/>
              </a:spcBef>
              <a:defRPr spc="69" sz="3486"/>
            </a:pPr>
            <a:r>
              <a:t>L’ultima colonna della tabella  indica che i veterani bianchi accusarono una riduzione di salario annua di circa 2000$ ossia di circa il 15% della compensazione annua W-2 per uomini bianchi  tra  il 1981 e il 1984( long term effect).</a:t>
            </a:r>
          </a:p>
          <a:p>
            <a:pPr marL="421640" indent="-421640" defTabSz="537590">
              <a:spcBef>
                <a:spcPts val="3900"/>
              </a:spcBef>
              <a:defRPr spc="69" sz="3486"/>
            </a:pPr>
            <a:r>
              <a:t>Gli stimatori di Wald forniscono una misura robusta dell’impatto del servizio militare.</a:t>
            </a:r>
          </a:p>
        </p:txBody>
      </p:sp>
      <p:pic>
        <p:nvPicPr>
          <p:cNvPr id="204" name="Schermata 2021-04-02 alle 13.54.43.png" descr="Schermata 2021-04-02 alle 13.54.43.png"/>
          <p:cNvPicPr>
            <a:picLocks noChangeAspect="1"/>
          </p:cNvPicPr>
          <p:nvPr/>
        </p:nvPicPr>
        <p:blipFill>
          <a:blip r:embed="rId2">
            <a:extLst/>
          </a:blip>
          <a:stretch>
            <a:fillRect/>
          </a:stretch>
        </p:blipFill>
        <p:spPr>
          <a:xfrm>
            <a:off x="16191538" y="1440155"/>
            <a:ext cx="7882447" cy="7211320"/>
          </a:xfrm>
          <a:prstGeom prst="rect">
            <a:avLst/>
          </a:prstGeom>
          <a:ln w="12700">
            <a:miter lim="400000"/>
          </a:ln>
          <a:effectLst>
            <a:outerShdw sx="100000" sy="100000" kx="0" ky="0" algn="b" rotWithShape="0" blurRad="127000" dist="76200" dir="2700000">
              <a:srgbClr val="000000">
                <a:alpha val="75000"/>
              </a:srgbClr>
            </a:outerShdw>
          </a:effectLst>
        </p:spPr>
      </p:pic>
      <p:sp>
        <p:nvSpPr>
          <p:cNvPr id="205" name="Tabella 1: stimatori di Wald"/>
          <p:cNvSpPr txBox="1"/>
          <p:nvPr/>
        </p:nvSpPr>
        <p:spPr>
          <a:xfrm>
            <a:off x="17357716" y="8800988"/>
            <a:ext cx="5550091"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Tabella 1: stimatori di Wald</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Doppio clic per modificare"/>
          <p:cNvSpPr txBox="1"/>
          <p:nvPr>
            <p:ph type="body"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Doppio clic per modificare"/>
          <p:cNvSpPr txBox="1"/>
          <p:nvPr>
            <p:ph type="body"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Doppio clic per modificare"/>
          <p:cNvSpPr txBox="1"/>
          <p:nvPr>
            <p:ph type="body"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ezione I"/>
          <p:cNvSpPr txBox="1"/>
          <p:nvPr>
            <p:ph type="title"/>
          </p:nvPr>
        </p:nvSpPr>
        <p:spPr>
          <a:xfrm>
            <a:off x="1257300" y="3730386"/>
            <a:ext cx="8483601" cy="2445228"/>
          </a:xfrm>
          <a:prstGeom prst="rect">
            <a:avLst/>
          </a:prstGeom>
        </p:spPr>
        <p:txBody>
          <a:bodyPr/>
          <a:lstStyle/>
          <a:p>
            <a:pPr/>
            <a:r>
              <a:t>Sezione I</a:t>
            </a:r>
          </a:p>
        </p:txBody>
      </p:sp>
      <p:sp>
        <p:nvSpPr>
          <p:cNvPr id="164" name="Background dei dati"/>
          <p:cNvSpPr txBox="1"/>
          <p:nvPr>
            <p:ph type="body" sz="quarter" idx="1"/>
          </p:nvPr>
        </p:nvSpPr>
        <p:spPr>
          <a:xfrm>
            <a:off x="1257300" y="6421751"/>
            <a:ext cx="8483601" cy="1101098"/>
          </a:xfrm>
          <a:prstGeom prst="rect">
            <a:avLst/>
          </a:prstGeom>
        </p:spPr>
        <p:txBody>
          <a:bodyPr/>
          <a:lstStyle>
            <a:lvl1pPr defTabSz="608837">
              <a:defRPr spc="109" sz="5452"/>
            </a:lvl1pPr>
          </a:lstStyle>
          <a:p>
            <a:pPr/>
            <a:r>
              <a:t>Background dei dati</a:t>
            </a:r>
          </a:p>
        </p:txBody>
      </p:sp>
      <p:pic>
        <p:nvPicPr>
          <p:cNvPr id="165" name="Schermata 2021-04-01 alle 16.06.58.png" descr="Schermata 2021-04-01 alle 16.06.58.png"/>
          <p:cNvPicPr>
            <a:picLocks noChangeAspect="1"/>
          </p:cNvPicPr>
          <p:nvPr/>
        </p:nvPicPr>
        <p:blipFill>
          <a:blip r:embed="rId2">
            <a:extLst/>
          </a:blip>
          <a:stretch>
            <a:fillRect/>
          </a:stretch>
        </p:blipFill>
        <p:spPr>
          <a:xfrm>
            <a:off x="10269473" y="2618223"/>
            <a:ext cx="13039854" cy="8069216"/>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Per la guerra del Vietnam ci son state negli USA 5 lotterie di estrazione dal 1970 al 1972.…"/>
          <p:cNvSpPr txBox="1"/>
          <p:nvPr>
            <p:ph type="body" idx="1"/>
          </p:nvPr>
        </p:nvSpPr>
        <p:spPr>
          <a:prstGeom prst="rect">
            <a:avLst/>
          </a:prstGeom>
        </p:spPr>
        <p:txBody>
          <a:bodyPr/>
          <a:lstStyle/>
          <a:p>
            <a:pPr/>
            <a:r>
              <a:t>Per la guerra del Vietnam ci son state negli USA 5 lotterie di estrazione dal 1970 al 1972.</a:t>
            </a:r>
          </a:p>
          <a:p>
            <a:pPr/>
            <a:r>
              <a:t>Solamente il processo di selezione iniziale fu basato sull’ordine RSN( National Random Selection).</a:t>
            </a:r>
          </a:p>
          <a:p>
            <a:pPr/>
            <a:r>
              <a:t>Dopo un certo periodo la selezione non è stata più casuale ma fu seguito un certo numero di criteri tra cui pre-test fisici e mentali.</a:t>
            </a:r>
          </a:p>
          <a:p>
            <a:pPr/>
            <a:r>
              <a:t>Anche se ultimamente i criteri di selezione non son stati casuali questo non significa che la priorità iniziale per la selezione non sia stata assegnata casualmente dal RSN.</a:t>
            </a:r>
          </a:p>
          <a:p>
            <a:pPr/>
            <a:r>
              <a:t>L’analisi presente nell’articolo si restringe agli uomini bianchi di 19 anni di età al momento in cui erano a rischio di selezione quindi parliamo degli uomini tanti tra il 1950 e il 1953.</a:t>
            </a:r>
          </a:p>
        </p:txBody>
      </p:sp>
      <p:sp>
        <p:nvSpPr>
          <p:cNvPr id="168" name="Numero diapositiva"/>
          <p:cNvSpPr txBox="1"/>
          <p:nvPr>
            <p:ph type="sldNum" sz="quarter" idx="4294967295"/>
          </p:nvPr>
        </p:nvSpPr>
        <p:spPr>
          <a:xfrm>
            <a:off x="12037742" y="12983939"/>
            <a:ext cx="308516"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I dati delle retribuzioni utilizzati nello studio sono ottenuti  dal Countinuous Work History Sample (CWHS) del SSA( Social Security Adminnistration).…"/>
          <p:cNvSpPr txBox="1"/>
          <p:nvPr>
            <p:ph type="body" idx="1"/>
          </p:nvPr>
        </p:nvSpPr>
        <p:spPr>
          <a:prstGeom prst="rect">
            <a:avLst/>
          </a:prstGeom>
        </p:spPr>
        <p:txBody>
          <a:bodyPr/>
          <a:lstStyle/>
          <a:p>
            <a:pPr/>
            <a:r>
              <a:t>I dati delle retribuzioni utilizzati nello studio sono ottenuti  dal Countinuous Work History Sample (CWHS) del SSA( Social Security Adminnistration).</a:t>
            </a:r>
          </a:p>
          <a:p>
            <a:pPr/>
            <a:r>
              <a:t>Il dataset è l’1% dei dati estratti  dai possibili Social Security Number(SSN)</a:t>
            </a:r>
          </a:p>
          <a:p>
            <a:pPr/>
            <a:r>
              <a:t>Il CWHS include due serie di introiti:</a:t>
            </a:r>
          </a:p>
          <a:p>
            <a:pPr lvl="1"/>
            <a:r>
              <a:t>Guadagni tra il 1964 e il 1984 degli uomini impiegati  dal FICA( Social Security) compresi gli autonomi</a:t>
            </a:r>
          </a:p>
          <a:p>
            <a:pPr lvl="1"/>
            <a:r>
              <a:t>Una serie che inizia dal 1978 che contiene i compensi totali  come riportato  dal Internal Revenue Service Form W-2</a:t>
            </a:r>
          </a:p>
        </p:txBody>
      </p:sp>
      <p:sp>
        <p:nvSpPr>
          <p:cNvPr id="171" name="Numero diapositiva"/>
          <p:cNvSpPr txBox="1"/>
          <p:nvPr>
            <p:ph type="sldNum" sz="quarter" idx="4294967295"/>
          </p:nvPr>
        </p:nvSpPr>
        <p:spPr>
          <a:xfrm>
            <a:off x="12037742" y="12983939"/>
            <a:ext cx="308516"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I dati originali del CWHS non contenevano le date di nascita. I programmatori del SSA hanno corrisposto le date di nascita con il CWHS. I numeri della lotteria son poi stati matchati alle date di nascita.…"/>
          <p:cNvSpPr txBox="1"/>
          <p:nvPr>
            <p:ph type="body" idx="1"/>
          </p:nvPr>
        </p:nvSpPr>
        <p:spPr>
          <a:xfrm>
            <a:off x="883997" y="261676"/>
            <a:ext cx="22616006" cy="13192648"/>
          </a:xfrm>
          <a:prstGeom prst="rect">
            <a:avLst/>
          </a:prstGeom>
        </p:spPr>
        <p:txBody>
          <a:bodyPr/>
          <a:lstStyle/>
          <a:p>
            <a:pPr marL="411480" indent="-411480" defTabSz="524637">
              <a:spcBef>
                <a:spcPts val="3800"/>
              </a:spcBef>
              <a:defRPr spc="68" sz="3402"/>
            </a:pPr>
            <a:r>
              <a:t>I dati originali del CWHS non contenevano le date di nascita. I programmatori del SSA hanno corrisposto le date di nascita con il CWHS. I numeri della lotteria son poi stati matchati alle date di nascita.</a:t>
            </a:r>
          </a:p>
          <a:p>
            <a:pPr marL="411480" indent="-411480" defTabSz="524637">
              <a:spcBef>
                <a:spcPts val="3800"/>
              </a:spcBef>
              <a:defRPr spc="68" sz="3402"/>
            </a:pPr>
            <a:r>
              <a:t>Il dataset aggregato contiene statistiche campionarie per cella definite per:</a:t>
            </a:r>
          </a:p>
          <a:p>
            <a:pPr lvl="1" marL="822960" indent="-411480" defTabSz="524637">
              <a:spcBef>
                <a:spcPts val="3800"/>
              </a:spcBef>
              <a:defRPr spc="68" sz="3402"/>
            </a:pPr>
            <a:r>
              <a:t> anni di guadagno;</a:t>
            </a:r>
          </a:p>
          <a:p>
            <a:pPr lvl="1" marL="822960" indent="-411480" defTabSz="524637">
              <a:spcBef>
                <a:spcPts val="3800"/>
              </a:spcBef>
              <a:defRPr spc="68" sz="3402"/>
            </a:pPr>
            <a:r>
              <a:t> anno di nascita;</a:t>
            </a:r>
          </a:p>
          <a:p>
            <a:pPr lvl="1" marL="822960" indent="-411480" defTabSz="524637">
              <a:spcBef>
                <a:spcPts val="3800"/>
              </a:spcBef>
              <a:defRPr spc="68" sz="3402"/>
            </a:pPr>
            <a:r>
              <a:t> Razza;</a:t>
            </a:r>
          </a:p>
          <a:p>
            <a:pPr lvl="1" marL="822960" indent="-411480" defTabSz="524637">
              <a:spcBef>
                <a:spcPts val="3800"/>
              </a:spcBef>
              <a:defRPr spc="68" sz="3402"/>
            </a:pPr>
            <a:r>
              <a:t>5 anni consecutivi di lotteria.</a:t>
            </a:r>
          </a:p>
          <a:p>
            <a:pPr marL="411480" indent="-411480" defTabSz="524637">
              <a:spcBef>
                <a:spcPts val="3800"/>
              </a:spcBef>
              <a:defRPr spc="68" sz="3402"/>
            </a:pPr>
            <a:r>
              <a:t>Le statistiche per cella includono:</a:t>
            </a:r>
          </a:p>
          <a:p>
            <a:pPr lvl="1" marL="822960" indent="-411480" defTabSz="524637">
              <a:spcBef>
                <a:spcPts val="3800"/>
              </a:spcBef>
              <a:defRPr spc="68" sz="3402"/>
            </a:pPr>
            <a:r>
              <a:t> Media;</a:t>
            </a:r>
          </a:p>
          <a:p>
            <a:pPr lvl="1" marL="822960" indent="-411480" defTabSz="524637">
              <a:spcBef>
                <a:spcPts val="3800"/>
              </a:spcBef>
              <a:defRPr spc="68" sz="3402"/>
            </a:pPr>
            <a:r>
              <a:t>Varianza;</a:t>
            </a:r>
          </a:p>
          <a:p>
            <a:pPr lvl="1" marL="822960" indent="-411480" defTabSz="524637">
              <a:spcBef>
                <a:spcPts val="3800"/>
              </a:spcBef>
              <a:defRPr spc="68" sz="3402"/>
            </a:pPr>
            <a:r>
              <a:t>Frazione di guadagno sopra la tassazione massima;</a:t>
            </a:r>
          </a:p>
          <a:p>
            <a:pPr lvl="1" marL="822960" indent="-411480" defTabSz="524637">
              <a:spcBef>
                <a:spcPts val="3800"/>
              </a:spcBef>
              <a:defRPr spc="68" sz="3402"/>
            </a:pPr>
            <a:r>
              <a:t>Frazione con nessun guadagno;</a:t>
            </a:r>
          </a:p>
          <a:p>
            <a:pPr lvl="1" marL="822960" indent="-411480" defTabSz="524637">
              <a:spcBef>
                <a:spcPts val="3800"/>
              </a:spcBef>
              <a:defRPr spc="68" sz="3402"/>
            </a:pPr>
            <a:r>
              <a:t>Numero di osservazioni per ogni cella</a:t>
            </a:r>
          </a:p>
        </p:txBody>
      </p:sp>
      <p:sp>
        <p:nvSpPr>
          <p:cNvPr id="174" name="Numero diapositiva"/>
          <p:cNvSpPr txBox="1"/>
          <p:nvPr>
            <p:ph type="sldNum" sz="quarter" idx="4294967295"/>
          </p:nvPr>
        </p:nvSpPr>
        <p:spPr>
          <a:xfrm>
            <a:off x="12037742" y="12983939"/>
            <a:ext cx="308516"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ezione II"/>
          <p:cNvSpPr txBox="1"/>
          <p:nvPr>
            <p:ph type="title"/>
          </p:nvPr>
        </p:nvSpPr>
        <p:spPr>
          <a:xfrm>
            <a:off x="1257299" y="3899586"/>
            <a:ext cx="8483601" cy="2106828"/>
          </a:xfrm>
          <a:prstGeom prst="rect">
            <a:avLst/>
          </a:prstGeom>
        </p:spPr>
        <p:txBody>
          <a:bodyPr/>
          <a:lstStyle/>
          <a:p>
            <a:pPr/>
            <a:r>
              <a:t>Sezione II</a:t>
            </a:r>
          </a:p>
        </p:txBody>
      </p:sp>
      <p:sp>
        <p:nvSpPr>
          <p:cNvPr id="177" name="L’effetto dell’eleggibilità con estrazioni della lotteria sui guadagni"/>
          <p:cNvSpPr txBox="1"/>
          <p:nvPr>
            <p:ph type="body" sz="quarter" idx="1"/>
          </p:nvPr>
        </p:nvSpPr>
        <p:spPr>
          <a:xfrm>
            <a:off x="1340651" y="5861008"/>
            <a:ext cx="8684611" cy="2222584"/>
          </a:xfrm>
          <a:prstGeom prst="rect">
            <a:avLst/>
          </a:prstGeom>
        </p:spPr>
        <p:txBody>
          <a:bodyPr/>
          <a:lstStyle>
            <a:lvl1pPr defTabSz="472820">
              <a:defRPr spc="84" sz="4234"/>
            </a:lvl1pPr>
          </a:lstStyle>
          <a:p>
            <a:pPr/>
            <a:r>
              <a:t>L’effetto dell’eleggibilità con estrazioni della lotteria sui guadagni</a:t>
            </a:r>
          </a:p>
        </p:txBody>
      </p:sp>
      <p:pic>
        <p:nvPicPr>
          <p:cNvPr id="178" name="Schermata 2021-04-01 alle 16.44.11.png" descr="Schermata 2021-04-01 alle 16.44.11.png"/>
          <p:cNvPicPr>
            <a:picLocks noChangeAspect="1"/>
          </p:cNvPicPr>
          <p:nvPr/>
        </p:nvPicPr>
        <p:blipFill>
          <a:blip r:embed="rId2">
            <a:extLst/>
          </a:blip>
          <a:stretch>
            <a:fillRect/>
          </a:stretch>
        </p:blipFill>
        <p:spPr>
          <a:xfrm>
            <a:off x="10437483" y="2127304"/>
            <a:ext cx="12703834" cy="8417895"/>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Fig.1 mostra i guadagni tassabili per i partecipanti alla lotteria tra il 1950 e il 1953. L’impatto dell’eleggibilità sui guadagni è abbastanza visibile. I guadagni per gli uomini nati in quel lasso di tempo scendono di molto rispetto agli uomini non est"/>
          <p:cNvSpPr txBox="1"/>
          <p:nvPr>
            <p:ph type="body" sz="half" idx="1"/>
          </p:nvPr>
        </p:nvSpPr>
        <p:spPr>
          <a:xfrm>
            <a:off x="1257300" y="1358900"/>
            <a:ext cx="12021605" cy="10998200"/>
          </a:xfrm>
          <a:prstGeom prst="rect">
            <a:avLst/>
          </a:prstGeom>
        </p:spPr>
        <p:txBody>
          <a:bodyPr/>
          <a:lstStyle/>
          <a:p>
            <a:pPr/>
            <a:r>
              <a:t>Fig.1 mostra i guadagni tassabili per i partecipanti alla lotteria tra il 1950 e il 1953. L’impatto dell’eleggibilità sui guadagni è abbastanza visibile. I guadagni per gli uomini nati in quel lasso di tempo scendono di molto rispetto agli uomini non estraibili tanti nello stesso periodo. </a:t>
            </a:r>
          </a:p>
          <a:p>
            <a:pPr/>
            <a:r>
              <a:t>Il fatto che i guadagni non differiscano  per status di estraibilità prima della lotteria è una conseguenza dell’assegnazione randomica dell’estrazione.</a:t>
            </a:r>
          </a:p>
        </p:txBody>
      </p:sp>
      <p:sp>
        <p:nvSpPr>
          <p:cNvPr id="181" name="Numero diapositiva"/>
          <p:cNvSpPr txBox="1"/>
          <p:nvPr>
            <p:ph type="sldNum" sz="quarter" idx="4294967295"/>
          </p:nvPr>
        </p:nvSpPr>
        <p:spPr>
          <a:xfrm>
            <a:off x="12037742" y="12983939"/>
            <a:ext cx="308516"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2" name="Controllare i grafici e completare"/>
          <p:cNvSpPr txBox="1"/>
          <p:nvPr/>
        </p:nvSpPr>
        <p:spPr>
          <a:xfrm>
            <a:off x="218722" y="199053"/>
            <a:ext cx="6742685"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Controllare i grafici e completare</a:t>
            </a:r>
          </a:p>
        </p:txBody>
      </p:sp>
      <p:pic>
        <p:nvPicPr>
          <p:cNvPr id="183" name="Schermata 2021-04-02 alle 08.43.46.png" descr="Schermata 2021-04-02 alle 08.43.46.png"/>
          <p:cNvPicPr>
            <a:picLocks noChangeAspect="1"/>
          </p:cNvPicPr>
          <p:nvPr/>
        </p:nvPicPr>
        <p:blipFill>
          <a:blip r:embed="rId2">
            <a:extLst/>
          </a:blip>
          <a:stretch>
            <a:fillRect/>
          </a:stretch>
        </p:blipFill>
        <p:spPr>
          <a:xfrm>
            <a:off x="13993641" y="3619748"/>
            <a:ext cx="8242301" cy="6096001"/>
          </a:xfrm>
          <a:prstGeom prst="rect">
            <a:avLst/>
          </a:prstGeom>
          <a:ln w="12700">
            <a:miter lim="400000"/>
          </a:ln>
          <a:effectLst>
            <a:outerShdw sx="100000" sy="100000" kx="0" ky="0" algn="b" rotWithShape="0" blurRad="127000" dist="76200" dir="2700000">
              <a:srgbClr val="000000">
                <a:alpha val="75000"/>
              </a:srgbClr>
            </a:outerShdw>
          </a:effectLst>
        </p:spPr>
      </p:pic>
      <p:sp>
        <p:nvSpPr>
          <p:cNvPr id="184" name="Fig.1:Social. security earnings profiles by deaf-eligibility status"/>
          <p:cNvSpPr txBox="1"/>
          <p:nvPr/>
        </p:nvSpPr>
        <p:spPr>
          <a:xfrm>
            <a:off x="13858860" y="10122122"/>
            <a:ext cx="9033193"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2500"/>
            </a:lvl1pPr>
          </a:lstStyle>
          <a:p>
            <a:pPr/>
            <a:r>
              <a:t>Fig.1:Social. security earnings profiles by deaf-eligibility status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Fig.2 presenta una vista ingrandita dell’effetto dell’eleggibilità sui guadagni. Rappresenta la serie temporale delle differenze sui guadagni sullo stato di eleggibilità per ogni coorte.…"/>
          <p:cNvSpPr txBox="1"/>
          <p:nvPr>
            <p:ph type="body" idx="1"/>
          </p:nvPr>
        </p:nvSpPr>
        <p:spPr>
          <a:xfrm>
            <a:off x="1257300" y="865582"/>
            <a:ext cx="12623319" cy="11885767"/>
          </a:xfrm>
          <a:prstGeom prst="rect">
            <a:avLst/>
          </a:prstGeom>
        </p:spPr>
        <p:txBody>
          <a:bodyPr/>
          <a:lstStyle/>
          <a:p>
            <a:pPr/>
            <a:r>
              <a:t>Fig.2 presenta una vista ingrandita dell’effetto dell’eleggibilità sui guadagni. Rappresenta la serie temporale delle differenze sui guadagni sullo stato di eleggibilità per ogni coorte.</a:t>
            </a:r>
          </a:p>
          <a:p>
            <a:pPr/>
            <a:r>
              <a:t>Non si vede alcuna differenza prima degli anni di rischio di coscrizione mentre negli anni successivi lo storico diverge.</a:t>
            </a:r>
          </a:p>
          <a:p>
            <a:pPr/>
            <a:r>
              <a:t>Maggio differenze emergono quando maggiore è la probabilità di prestare servizio.</a:t>
            </a:r>
          </a:p>
          <a:p>
            <a:pPr/>
            <a:r>
              <a:t>I grafici per le persone di colore è meno chiaro</a:t>
            </a:r>
          </a:p>
          <a:p>
            <a:pPr/>
            <a:r>
              <a:t>La variazione delle serie temporali tra bianchi e di colore  nei guadagni sono simili tra loro.</a:t>
            </a:r>
          </a:p>
        </p:txBody>
      </p:sp>
      <p:sp>
        <p:nvSpPr>
          <p:cNvPr id="187" name="Numero diapositiva"/>
          <p:cNvSpPr txBox="1"/>
          <p:nvPr>
            <p:ph type="sldNum" sz="quarter" idx="4294967295"/>
          </p:nvPr>
        </p:nvSpPr>
        <p:spPr>
          <a:xfrm>
            <a:off x="12037742" y="12983939"/>
            <a:ext cx="308516"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8" name="Schermata 2021-04-02 alle 08.44.04.png" descr="Schermata 2021-04-02 alle 08.44.04.png"/>
          <p:cNvPicPr>
            <a:picLocks noChangeAspect="1"/>
          </p:cNvPicPr>
          <p:nvPr/>
        </p:nvPicPr>
        <p:blipFill>
          <a:blip r:embed="rId2">
            <a:extLst/>
          </a:blip>
          <a:stretch>
            <a:fillRect/>
          </a:stretch>
        </p:blipFill>
        <p:spPr>
          <a:xfrm>
            <a:off x="14152241" y="3709379"/>
            <a:ext cx="8019889" cy="5774839"/>
          </a:xfrm>
          <a:prstGeom prst="rect">
            <a:avLst/>
          </a:prstGeom>
          <a:ln w="12700">
            <a:miter lim="400000"/>
          </a:ln>
          <a:effectLst>
            <a:outerShdw sx="100000" sy="100000" kx="0" ky="0" algn="b" rotWithShape="0" blurRad="127000" dist="76200" dir="2700000">
              <a:srgbClr val="000000">
                <a:alpha val="75000"/>
              </a:srgbClr>
            </a:outerShdw>
          </a:effectLst>
        </p:spPr>
      </p:pic>
      <p:sp>
        <p:nvSpPr>
          <p:cNvPr id="189" name="Fig.2: difference in earnings bay draft-eligibility status"/>
          <p:cNvSpPr txBox="1"/>
          <p:nvPr/>
        </p:nvSpPr>
        <p:spPr>
          <a:xfrm>
            <a:off x="14239473" y="9473220"/>
            <a:ext cx="784542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2500"/>
            </a:lvl1pPr>
          </a:lstStyle>
          <a:p>
            <a:pPr/>
            <a:r>
              <a:t>Fig.2: difference in earnings bay draft-eligibility status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I volontari soffrono meno rispetto agli estratti lo svantaggio di carriera dovuto al loro servizio militare.…"/>
          <p:cNvSpPr txBox="1"/>
          <p:nvPr>
            <p:ph type="body" idx="1"/>
          </p:nvPr>
        </p:nvSpPr>
        <p:spPr>
          <a:prstGeom prst="rect">
            <a:avLst/>
          </a:prstGeom>
        </p:spPr>
        <p:txBody>
          <a:bodyPr/>
          <a:lstStyle/>
          <a:p>
            <a:pPr/>
            <a:r>
              <a:t>I volontari soffrono meno rispetto agli estratti lo svantaggio di carriera dovuto al loro servizio militare.</a:t>
            </a:r>
          </a:p>
          <a:p>
            <a:pPr/>
            <a:r>
              <a:t>La perdita di introiti FICA per gli uomini estratti è talvolta statisticamente rilevante e corrisponde a circa il 2/3% mentre per i guadagni W-2 la cosa è più variabile e ampia.</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all" i="0" spc="48" strike="noStrike" sz="24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all" i="0" spc="48" strike="noStrike" sz="24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